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07" r:id="rId2"/>
    <p:sldId id="308" r:id="rId3"/>
    <p:sldId id="309" r:id="rId4"/>
    <p:sldId id="310" r:id="rId5"/>
    <p:sldId id="315" r:id="rId6"/>
    <p:sldId id="316" r:id="rId7"/>
    <p:sldId id="317" r:id="rId8"/>
    <p:sldId id="284" r:id="rId9"/>
    <p:sldId id="285" r:id="rId10"/>
    <p:sldId id="320" r:id="rId11"/>
    <p:sldId id="299" r:id="rId12"/>
    <p:sldId id="283" r:id="rId13"/>
    <p:sldId id="293" r:id="rId14"/>
    <p:sldId id="270" r:id="rId15"/>
    <p:sldId id="318" r:id="rId16"/>
    <p:sldId id="319" r:id="rId17"/>
    <p:sldId id="294" r:id="rId18"/>
    <p:sldId id="291" r:id="rId19"/>
    <p:sldId id="287" r:id="rId20"/>
    <p:sldId id="298" r:id="rId21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99" autoAdjust="0"/>
  </p:normalViewPr>
  <p:slideViewPr>
    <p:cSldViewPr>
      <p:cViewPr varScale="1">
        <p:scale>
          <a:sx n="77" d="100"/>
          <a:sy n="77" d="100"/>
        </p:scale>
        <p:origin x="-17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nb-NO"/>
            </a:pPr>
            <a:r>
              <a:rPr lang="en-US" sz="1798" dirty="0"/>
              <a:t>Russia: Exchange rate (right axis), real wages and production, </a:t>
            </a:r>
          </a:p>
          <a:p>
            <a:pPr>
              <a:defRPr lang="nb-NO"/>
            </a:pPr>
            <a:r>
              <a:rPr lang="en-US" sz="1798" dirty="0"/>
              <a:t>1992-2001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849742393311947"/>
          <c:y val="0.0839357429718878"/>
          <c:w val="0.572695756780404"/>
          <c:h val="0.77321585554817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Index of Industrial Production, seasonally adjusted, 2000 = 100</c:v>
                </c:pt>
              </c:strCache>
            </c:strRef>
          </c:tx>
          <c:marker>
            <c:symbol val="diamond"/>
            <c:size val="5"/>
          </c:marker>
          <c:cat>
            <c:numRef>
              <c:f>Sheet1!$A$2:$A$120</c:f>
              <c:numCache>
                <c:formatCode>mm\.\å\å</c:formatCode>
                <c:ptCount val="119"/>
                <c:pt idx="0">
                  <c:v>32142.0</c:v>
                </c:pt>
                <c:pt idx="1">
                  <c:v>32173.0</c:v>
                </c:pt>
                <c:pt idx="2">
                  <c:v>32202.0</c:v>
                </c:pt>
                <c:pt idx="3">
                  <c:v>32233.0</c:v>
                </c:pt>
                <c:pt idx="4">
                  <c:v>32263.0</c:v>
                </c:pt>
                <c:pt idx="5">
                  <c:v>32294.0</c:v>
                </c:pt>
                <c:pt idx="6">
                  <c:v>32324.0</c:v>
                </c:pt>
                <c:pt idx="7">
                  <c:v>32355.0</c:v>
                </c:pt>
                <c:pt idx="8">
                  <c:v>32386.0</c:v>
                </c:pt>
                <c:pt idx="9">
                  <c:v>32416.0</c:v>
                </c:pt>
                <c:pt idx="10">
                  <c:v>32447.0</c:v>
                </c:pt>
                <c:pt idx="11">
                  <c:v>32477.0</c:v>
                </c:pt>
                <c:pt idx="12">
                  <c:v>32508.0</c:v>
                </c:pt>
                <c:pt idx="13">
                  <c:v>32539.0</c:v>
                </c:pt>
                <c:pt idx="14">
                  <c:v>32567.0</c:v>
                </c:pt>
                <c:pt idx="15">
                  <c:v>32598.0</c:v>
                </c:pt>
                <c:pt idx="16">
                  <c:v>32628.0</c:v>
                </c:pt>
                <c:pt idx="17">
                  <c:v>32659.0</c:v>
                </c:pt>
                <c:pt idx="18">
                  <c:v>32689.0</c:v>
                </c:pt>
                <c:pt idx="19">
                  <c:v>32720.0</c:v>
                </c:pt>
                <c:pt idx="20">
                  <c:v>32751.0</c:v>
                </c:pt>
                <c:pt idx="21">
                  <c:v>32781.0</c:v>
                </c:pt>
                <c:pt idx="22">
                  <c:v>32812.0</c:v>
                </c:pt>
                <c:pt idx="23">
                  <c:v>32842.0</c:v>
                </c:pt>
                <c:pt idx="24">
                  <c:v>32873.0</c:v>
                </c:pt>
                <c:pt idx="25">
                  <c:v>32904.0</c:v>
                </c:pt>
                <c:pt idx="26">
                  <c:v>32932.0</c:v>
                </c:pt>
                <c:pt idx="27">
                  <c:v>32963.0</c:v>
                </c:pt>
                <c:pt idx="28">
                  <c:v>32993.0</c:v>
                </c:pt>
                <c:pt idx="29">
                  <c:v>33024.0</c:v>
                </c:pt>
                <c:pt idx="30">
                  <c:v>33054.0</c:v>
                </c:pt>
                <c:pt idx="31">
                  <c:v>33085.0</c:v>
                </c:pt>
                <c:pt idx="32">
                  <c:v>33116.0</c:v>
                </c:pt>
                <c:pt idx="33">
                  <c:v>33146.0</c:v>
                </c:pt>
                <c:pt idx="34">
                  <c:v>33177.0</c:v>
                </c:pt>
                <c:pt idx="35">
                  <c:v>33207.0</c:v>
                </c:pt>
                <c:pt idx="36">
                  <c:v>33238.0</c:v>
                </c:pt>
                <c:pt idx="37">
                  <c:v>33269.0</c:v>
                </c:pt>
                <c:pt idx="38">
                  <c:v>33297.0</c:v>
                </c:pt>
                <c:pt idx="39">
                  <c:v>33328.0</c:v>
                </c:pt>
                <c:pt idx="40">
                  <c:v>33358.0</c:v>
                </c:pt>
                <c:pt idx="41">
                  <c:v>33389.0</c:v>
                </c:pt>
                <c:pt idx="42">
                  <c:v>33419.0</c:v>
                </c:pt>
                <c:pt idx="43">
                  <c:v>33450.0</c:v>
                </c:pt>
                <c:pt idx="44">
                  <c:v>33481.0</c:v>
                </c:pt>
                <c:pt idx="45">
                  <c:v>33511.0</c:v>
                </c:pt>
                <c:pt idx="46">
                  <c:v>33542.0</c:v>
                </c:pt>
                <c:pt idx="47">
                  <c:v>33572.0</c:v>
                </c:pt>
                <c:pt idx="48">
                  <c:v>33603.0</c:v>
                </c:pt>
                <c:pt idx="49">
                  <c:v>33634.0</c:v>
                </c:pt>
                <c:pt idx="50">
                  <c:v>33663.0</c:v>
                </c:pt>
                <c:pt idx="51">
                  <c:v>33694.0</c:v>
                </c:pt>
                <c:pt idx="52">
                  <c:v>33724.0</c:v>
                </c:pt>
                <c:pt idx="53">
                  <c:v>33755.0</c:v>
                </c:pt>
                <c:pt idx="54">
                  <c:v>33785.0</c:v>
                </c:pt>
                <c:pt idx="55">
                  <c:v>33816.0</c:v>
                </c:pt>
                <c:pt idx="56">
                  <c:v>33847.0</c:v>
                </c:pt>
                <c:pt idx="57">
                  <c:v>33877.0</c:v>
                </c:pt>
                <c:pt idx="58">
                  <c:v>33908.0</c:v>
                </c:pt>
                <c:pt idx="59">
                  <c:v>33938.0</c:v>
                </c:pt>
                <c:pt idx="60">
                  <c:v>33969.0</c:v>
                </c:pt>
                <c:pt idx="61">
                  <c:v>34000.0</c:v>
                </c:pt>
                <c:pt idx="62">
                  <c:v>34028.0</c:v>
                </c:pt>
                <c:pt idx="63">
                  <c:v>34059.0</c:v>
                </c:pt>
                <c:pt idx="64">
                  <c:v>34089.0</c:v>
                </c:pt>
                <c:pt idx="65">
                  <c:v>34120.0</c:v>
                </c:pt>
                <c:pt idx="66">
                  <c:v>34150.0</c:v>
                </c:pt>
                <c:pt idx="67">
                  <c:v>34181.0</c:v>
                </c:pt>
                <c:pt idx="68">
                  <c:v>34212.0</c:v>
                </c:pt>
                <c:pt idx="69">
                  <c:v>34242.0</c:v>
                </c:pt>
                <c:pt idx="70">
                  <c:v>34273.0</c:v>
                </c:pt>
                <c:pt idx="71">
                  <c:v>34303.0</c:v>
                </c:pt>
                <c:pt idx="72">
                  <c:v>34334.0</c:v>
                </c:pt>
                <c:pt idx="73">
                  <c:v>34365.0</c:v>
                </c:pt>
                <c:pt idx="74">
                  <c:v>34393.0</c:v>
                </c:pt>
                <c:pt idx="75">
                  <c:v>34424.0</c:v>
                </c:pt>
                <c:pt idx="76">
                  <c:v>34454.0</c:v>
                </c:pt>
                <c:pt idx="77">
                  <c:v>34485.0</c:v>
                </c:pt>
                <c:pt idx="78">
                  <c:v>34515.0</c:v>
                </c:pt>
                <c:pt idx="79">
                  <c:v>34546.0</c:v>
                </c:pt>
                <c:pt idx="80">
                  <c:v>34577.0</c:v>
                </c:pt>
                <c:pt idx="81">
                  <c:v>34607.0</c:v>
                </c:pt>
                <c:pt idx="82">
                  <c:v>34638.0</c:v>
                </c:pt>
                <c:pt idx="83">
                  <c:v>34668.0</c:v>
                </c:pt>
                <c:pt idx="84">
                  <c:v>34699.0</c:v>
                </c:pt>
                <c:pt idx="85">
                  <c:v>34730.0</c:v>
                </c:pt>
                <c:pt idx="86">
                  <c:v>34758.0</c:v>
                </c:pt>
                <c:pt idx="87">
                  <c:v>34789.0</c:v>
                </c:pt>
                <c:pt idx="88">
                  <c:v>34819.0</c:v>
                </c:pt>
                <c:pt idx="89">
                  <c:v>34850.0</c:v>
                </c:pt>
                <c:pt idx="90">
                  <c:v>34880.0</c:v>
                </c:pt>
                <c:pt idx="91">
                  <c:v>34911.0</c:v>
                </c:pt>
                <c:pt idx="92">
                  <c:v>34942.0</c:v>
                </c:pt>
                <c:pt idx="93">
                  <c:v>34972.0</c:v>
                </c:pt>
                <c:pt idx="94">
                  <c:v>35003.0</c:v>
                </c:pt>
                <c:pt idx="95">
                  <c:v>35033.0</c:v>
                </c:pt>
                <c:pt idx="96">
                  <c:v>35064.0</c:v>
                </c:pt>
                <c:pt idx="97">
                  <c:v>35095.0</c:v>
                </c:pt>
                <c:pt idx="98">
                  <c:v>35124.0</c:v>
                </c:pt>
                <c:pt idx="99">
                  <c:v>35155.0</c:v>
                </c:pt>
                <c:pt idx="100">
                  <c:v>35185.0</c:v>
                </c:pt>
                <c:pt idx="101">
                  <c:v>35216.0</c:v>
                </c:pt>
                <c:pt idx="102">
                  <c:v>35246.0</c:v>
                </c:pt>
                <c:pt idx="103">
                  <c:v>35277.0</c:v>
                </c:pt>
                <c:pt idx="104">
                  <c:v>35308.0</c:v>
                </c:pt>
                <c:pt idx="105">
                  <c:v>35338.0</c:v>
                </c:pt>
                <c:pt idx="106">
                  <c:v>35369.0</c:v>
                </c:pt>
                <c:pt idx="107">
                  <c:v>35399.0</c:v>
                </c:pt>
                <c:pt idx="108">
                  <c:v>35430.0</c:v>
                </c:pt>
                <c:pt idx="109">
                  <c:v>35461.0</c:v>
                </c:pt>
                <c:pt idx="110">
                  <c:v>35489.0</c:v>
                </c:pt>
                <c:pt idx="111">
                  <c:v>35520.0</c:v>
                </c:pt>
                <c:pt idx="112">
                  <c:v>35550.0</c:v>
                </c:pt>
                <c:pt idx="113">
                  <c:v>35581.0</c:v>
                </c:pt>
                <c:pt idx="114">
                  <c:v>35611.0</c:v>
                </c:pt>
                <c:pt idx="115">
                  <c:v>35642.0</c:v>
                </c:pt>
                <c:pt idx="116">
                  <c:v>35673.0</c:v>
                </c:pt>
                <c:pt idx="117">
                  <c:v>35703.0</c:v>
                </c:pt>
                <c:pt idx="118">
                  <c:v>35734.0</c:v>
                </c:pt>
              </c:numCache>
            </c:numRef>
          </c:cat>
          <c:val>
            <c:numRef>
              <c:f>Sheet1!$B$2:$B$120</c:f>
              <c:numCache>
                <c:formatCode>General</c:formatCode>
                <c:ptCount val="119"/>
                <c:pt idx="0">
                  <c:v>145.4200880744962</c:v>
                </c:pt>
                <c:pt idx="1">
                  <c:v>146.8789921928261</c:v>
                </c:pt>
                <c:pt idx="2">
                  <c:v>147.3971899561262</c:v>
                </c:pt>
                <c:pt idx="3">
                  <c:v>142.933032953891</c:v>
                </c:pt>
                <c:pt idx="4">
                  <c:v>139.0707766311161</c:v>
                </c:pt>
                <c:pt idx="5">
                  <c:v>140.1375425338537</c:v>
                </c:pt>
                <c:pt idx="6">
                  <c:v>123.7154353858893</c:v>
                </c:pt>
                <c:pt idx="7">
                  <c:v>114.7284195405836</c:v>
                </c:pt>
                <c:pt idx="8">
                  <c:v>121.607466609824</c:v>
                </c:pt>
                <c:pt idx="9">
                  <c:v>124.7521031992593</c:v>
                </c:pt>
                <c:pt idx="10">
                  <c:v>122.8937301264211</c:v>
                </c:pt>
                <c:pt idx="11">
                  <c:v>122.747930405294</c:v>
                </c:pt>
                <c:pt idx="12">
                  <c:v>116.3779938369974</c:v>
                </c:pt>
                <c:pt idx="13">
                  <c:v>122.0497711372547</c:v>
                </c:pt>
                <c:pt idx="14">
                  <c:v>125.3987156391538</c:v>
                </c:pt>
                <c:pt idx="15">
                  <c:v>123.2199294756462</c:v>
                </c:pt>
                <c:pt idx="16">
                  <c:v>119.8772793865857</c:v>
                </c:pt>
                <c:pt idx="17">
                  <c:v>119.3173790474596</c:v>
                </c:pt>
                <c:pt idx="18">
                  <c:v>109.1553635941965</c:v>
                </c:pt>
                <c:pt idx="19">
                  <c:v>103.5623271615553</c:v>
                </c:pt>
                <c:pt idx="20">
                  <c:v>107.2697385028226</c:v>
                </c:pt>
                <c:pt idx="21">
                  <c:v>108.7159671989554</c:v>
                </c:pt>
                <c:pt idx="22">
                  <c:v>107.0466406324747</c:v>
                </c:pt>
                <c:pt idx="23">
                  <c:v>105.7797402235278</c:v>
                </c:pt>
                <c:pt idx="24">
                  <c:v>91.90297223393064</c:v>
                </c:pt>
                <c:pt idx="25">
                  <c:v>95.15414381118734</c:v>
                </c:pt>
                <c:pt idx="26">
                  <c:v>93.60219380178931</c:v>
                </c:pt>
                <c:pt idx="27">
                  <c:v>92.47169479791386</c:v>
                </c:pt>
                <c:pt idx="28">
                  <c:v>88.63663316150278</c:v>
                </c:pt>
                <c:pt idx="29">
                  <c:v>88.94283064375253</c:v>
                </c:pt>
                <c:pt idx="30">
                  <c:v>83.34429753066801</c:v>
                </c:pt>
                <c:pt idx="31">
                  <c:v>84.38705946595067</c:v>
                </c:pt>
                <c:pt idx="32">
                  <c:v>86.11308483070484</c:v>
                </c:pt>
                <c:pt idx="33">
                  <c:v>89.2426641352697</c:v>
                </c:pt>
                <c:pt idx="34">
                  <c:v>92.07213024332765</c:v>
                </c:pt>
                <c:pt idx="35">
                  <c:v>96.03703440077684</c:v>
                </c:pt>
                <c:pt idx="36">
                  <c:v>90.50929277522978</c:v>
                </c:pt>
                <c:pt idx="37">
                  <c:v>90.56041364091137</c:v>
                </c:pt>
                <c:pt idx="38">
                  <c:v>87.89560820182571</c:v>
                </c:pt>
                <c:pt idx="39">
                  <c:v>85.80727786172201</c:v>
                </c:pt>
                <c:pt idx="40">
                  <c:v>88.75995652880661</c:v>
                </c:pt>
                <c:pt idx="41">
                  <c:v>88.26417841280096</c:v>
                </c:pt>
                <c:pt idx="42">
                  <c:v>84.5261294933115</c:v>
                </c:pt>
                <c:pt idx="43">
                  <c:v>83.7431687132559</c:v>
                </c:pt>
                <c:pt idx="44">
                  <c:v>85.3706534932702</c:v>
                </c:pt>
                <c:pt idx="45">
                  <c:v>86.52683934281741</c:v>
                </c:pt>
                <c:pt idx="46">
                  <c:v>86.26714258095896</c:v>
                </c:pt>
                <c:pt idx="47">
                  <c:v>87.97315562299053</c:v>
                </c:pt>
                <c:pt idx="48">
                  <c:v>86.35110310295505</c:v>
                </c:pt>
                <c:pt idx="49">
                  <c:v>88.39232532324941</c:v>
                </c:pt>
                <c:pt idx="50">
                  <c:v>86.9340296655446</c:v>
                </c:pt>
                <c:pt idx="51">
                  <c:v>88.90173237354682</c:v>
                </c:pt>
                <c:pt idx="52">
                  <c:v>82.9955936148161</c:v>
                </c:pt>
                <c:pt idx="53">
                  <c:v>80.0604660448775</c:v>
                </c:pt>
                <c:pt idx="54">
                  <c:v>79.20578771751084</c:v>
                </c:pt>
                <c:pt idx="55">
                  <c:v>75.28967551603486</c:v>
                </c:pt>
                <c:pt idx="56">
                  <c:v>79.65565137886107</c:v>
                </c:pt>
                <c:pt idx="57">
                  <c:v>83.67652920836924</c:v>
                </c:pt>
                <c:pt idx="58">
                  <c:v>81.35485019171838</c:v>
                </c:pt>
                <c:pt idx="59">
                  <c:v>86.3069007803611</c:v>
                </c:pt>
                <c:pt idx="60">
                  <c:v>84.65929787885229</c:v>
                </c:pt>
                <c:pt idx="61">
                  <c:v>87.81010656713776</c:v>
                </c:pt>
                <c:pt idx="62">
                  <c:v>85.23080364693633</c:v>
                </c:pt>
                <c:pt idx="63">
                  <c:v>87.8714646301332</c:v>
                </c:pt>
                <c:pt idx="64">
                  <c:v>83.1131628803433</c:v>
                </c:pt>
                <c:pt idx="65">
                  <c:v>79.93359613864091</c:v>
                </c:pt>
                <c:pt idx="66">
                  <c:v>81.77438968934917</c:v>
                </c:pt>
                <c:pt idx="67">
                  <c:v>79.61430522667578</c:v>
                </c:pt>
                <c:pt idx="68">
                  <c:v>82.87635259684987</c:v>
                </c:pt>
                <c:pt idx="69">
                  <c:v>87.22722848883655</c:v>
                </c:pt>
                <c:pt idx="70">
                  <c:v>87.81841433390585</c:v>
                </c:pt>
                <c:pt idx="71">
                  <c:v>91.17801573854099</c:v>
                </c:pt>
                <c:pt idx="72">
                  <c:v>86.94668561162916</c:v>
                </c:pt>
                <c:pt idx="73">
                  <c:v>88.78036862448194</c:v>
                </c:pt>
                <c:pt idx="74">
                  <c:v>87.27843265117828</c:v>
                </c:pt>
                <c:pt idx="75">
                  <c:v>88.6670001162081</c:v>
                </c:pt>
                <c:pt idx="76">
                  <c:v>80.71340042629468</c:v>
                </c:pt>
                <c:pt idx="77">
                  <c:v>77.54585900591163</c:v>
                </c:pt>
                <c:pt idx="78">
                  <c:v>74.35303196096831</c:v>
                </c:pt>
                <c:pt idx="79">
                  <c:v>70.24353654632644</c:v>
                </c:pt>
                <c:pt idx="80">
                  <c:v>70.30926363682816</c:v>
                </c:pt>
                <c:pt idx="81">
                  <c:v>76.96040296709608</c:v>
                </c:pt>
                <c:pt idx="82">
                  <c:v>79.4102902059447</c:v>
                </c:pt>
                <c:pt idx="83">
                  <c:v>84.90529489689217</c:v>
                </c:pt>
                <c:pt idx="84">
                  <c:v>83.85011912767628</c:v>
                </c:pt>
                <c:pt idx="85">
                  <c:v>85.17349377797521</c:v>
                </c:pt>
                <c:pt idx="86">
                  <c:v>87.14487624052821</c:v>
                </c:pt>
                <c:pt idx="87">
                  <c:v>88.44243200630385</c:v>
                </c:pt>
                <c:pt idx="88">
                  <c:v>86.82023295555651</c:v>
                </c:pt>
                <c:pt idx="89">
                  <c:v>89.16565610234407</c:v>
                </c:pt>
                <c:pt idx="90">
                  <c:v>89.81757188264145</c:v>
                </c:pt>
                <c:pt idx="91">
                  <c:v>89.64175550231604</c:v>
                </c:pt>
                <c:pt idx="92">
                  <c:v>91.98110903582461</c:v>
                </c:pt>
                <c:pt idx="93">
                  <c:v>89.4182877587843</c:v>
                </c:pt>
                <c:pt idx="94">
                  <c:v>92.02592632570051</c:v>
                </c:pt>
                <c:pt idx="95">
                  <c:v>98.90459826558178</c:v>
                </c:pt>
                <c:pt idx="96">
                  <c:v>95.65200826549594</c:v>
                </c:pt>
                <c:pt idx="97">
                  <c:v>99.37567293435843</c:v>
                </c:pt>
                <c:pt idx="98">
                  <c:v>97.84223801466958</c:v>
                </c:pt>
                <c:pt idx="99">
                  <c:v>96.82322852474485</c:v>
                </c:pt>
                <c:pt idx="100">
                  <c:v>99.12696627512935</c:v>
                </c:pt>
                <c:pt idx="101">
                  <c:v>100.2002223206975</c:v>
                </c:pt>
                <c:pt idx="102">
                  <c:v>100.4838256006591</c:v>
                </c:pt>
                <c:pt idx="103">
                  <c:v>101.4522175123754</c:v>
                </c:pt>
                <c:pt idx="104">
                  <c:v>101.8007615464278</c:v>
                </c:pt>
                <c:pt idx="105">
                  <c:v>101.8250982636845</c:v>
                </c:pt>
                <c:pt idx="106">
                  <c:v>102.678415143048</c:v>
                </c:pt>
                <c:pt idx="107">
                  <c:v>102.7393455987091</c:v>
                </c:pt>
                <c:pt idx="108">
                  <c:v>103.1113526229084</c:v>
                </c:pt>
                <c:pt idx="109">
                  <c:v>102.4548161371493</c:v>
                </c:pt>
                <c:pt idx="110">
                  <c:v>102.4393207704483</c:v>
                </c:pt>
                <c:pt idx="111">
                  <c:v>103.5993350771641</c:v>
                </c:pt>
                <c:pt idx="112">
                  <c:v>106.0642983175812</c:v>
                </c:pt>
                <c:pt idx="113">
                  <c:v>103.9061066029721</c:v>
                </c:pt>
                <c:pt idx="114">
                  <c:v>105.0040577059482</c:v>
                </c:pt>
                <c:pt idx="115">
                  <c:v>106.6247167892966</c:v>
                </c:pt>
                <c:pt idx="116">
                  <c:v>105.6676407059815</c:v>
                </c:pt>
                <c:pt idx="117">
                  <c:v>107.0166087112219</c:v>
                </c:pt>
                <c:pt idx="118">
                  <c:v>107.5027239612296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FCF-48CC-AEE0-1D18E7A580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Index of agricultural production, seasonally adjusted, 2000 = 100</c:v>
                </c:pt>
              </c:strCache>
            </c:strRef>
          </c:tx>
          <c:marker>
            <c:symbol val="square"/>
            <c:size val="5"/>
          </c:marker>
          <c:cat>
            <c:numRef>
              <c:f>Sheet1!$A$2:$A$120</c:f>
              <c:numCache>
                <c:formatCode>mm\.\å\å</c:formatCode>
                <c:ptCount val="119"/>
                <c:pt idx="0">
                  <c:v>32142.0</c:v>
                </c:pt>
                <c:pt idx="1">
                  <c:v>32173.0</c:v>
                </c:pt>
                <c:pt idx="2">
                  <c:v>32202.0</c:v>
                </c:pt>
                <c:pt idx="3">
                  <c:v>32233.0</c:v>
                </c:pt>
                <c:pt idx="4">
                  <c:v>32263.0</c:v>
                </c:pt>
                <c:pt idx="5">
                  <c:v>32294.0</c:v>
                </c:pt>
                <c:pt idx="6">
                  <c:v>32324.0</c:v>
                </c:pt>
                <c:pt idx="7">
                  <c:v>32355.0</c:v>
                </c:pt>
                <c:pt idx="8">
                  <c:v>32386.0</c:v>
                </c:pt>
                <c:pt idx="9">
                  <c:v>32416.0</c:v>
                </c:pt>
                <c:pt idx="10">
                  <c:v>32447.0</c:v>
                </c:pt>
                <c:pt idx="11">
                  <c:v>32477.0</c:v>
                </c:pt>
                <c:pt idx="12">
                  <c:v>32508.0</c:v>
                </c:pt>
                <c:pt idx="13">
                  <c:v>32539.0</c:v>
                </c:pt>
                <c:pt idx="14">
                  <c:v>32567.0</c:v>
                </c:pt>
                <c:pt idx="15">
                  <c:v>32598.0</c:v>
                </c:pt>
                <c:pt idx="16">
                  <c:v>32628.0</c:v>
                </c:pt>
                <c:pt idx="17">
                  <c:v>32659.0</c:v>
                </c:pt>
                <c:pt idx="18">
                  <c:v>32689.0</c:v>
                </c:pt>
                <c:pt idx="19">
                  <c:v>32720.0</c:v>
                </c:pt>
                <c:pt idx="20">
                  <c:v>32751.0</c:v>
                </c:pt>
                <c:pt idx="21">
                  <c:v>32781.0</c:v>
                </c:pt>
                <c:pt idx="22">
                  <c:v>32812.0</c:v>
                </c:pt>
                <c:pt idx="23">
                  <c:v>32842.0</c:v>
                </c:pt>
                <c:pt idx="24">
                  <c:v>32873.0</c:v>
                </c:pt>
                <c:pt idx="25">
                  <c:v>32904.0</c:v>
                </c:pt>
                <c:pt idx="26">
                  <c:v>32932.0</c:v>
                </c:pt>
                <c:pt idx="27">
                  <c:v>32963.0</c:v>
                </c:pt>
                <c:pt idx="28">
                  <c:v>32993.0</c:v>
                </c:pt>
                <c:pt idx="29">
                  <c:v>33024.0</c:v>
                </c:pt>
                <c:pt idx="30">
                  <c:v>33054.0</c:v>
                </c:pt>
                <c:pt idx="31">
                  <c:v>33085.0</c:v>
                </c:pt>
                <c:pt idx="32">
                  <c:v>33116.0</c:v>
                </c:pt>
                <c:pt idx="33">
                  <c:v>33146.0</c:v>
                </c:pt>
                <c:pt idx="34">
                  <c:v>33177.0</c:v>
                </c:pt>
                <c:pt idx="35">
                  <c:v>33207.0</c:v>
                </c:pt>
                <c:pt idx="36">
                  <c:v>33238.0</c:v>
                </c:pt>
                <c:pt idx="37">
                  <c:v>33269.0</c:v>
                </c:pt>
                <c:pt idx="38">
                  <c:v>33297.0</c:v>
                </c:pt>
                <c:pt idx="39">
                  <c:v>33328.0</c:v>
                </c:pt>
                <c:pt idx="40">
                  <c:v>33358.0</c:v>
                </c:pt>
                <c:pt idx="41">
                  <c:v>33389.0</c:v>
                </c:pt>
                <c:pt idx="42">
                  <c:v>33419.0</c:v>
                </c:pt>
                <c:pt idx="43">
                  <c:v>33450.0</c:v>
                </c:pt>
                <c:pt idx="44">
                  <c:v>33481.0</c:v>
                </c:pt>
                <c:pt idx="45">
                  <c:v>33511.0</c:v>
                </c:pt>
                <c:pt idx="46">
                  <c:v>33542.0</c:v>
                </c:pt>
                <c:pt idx="47">
                  <c:v>33572.0</c:v>
                </c:pt>
                <c:pt idx="48">
                  <c:v>33603.0</c:v>
                </c:pt>
                <c:pt idx="49">
                  <c:v>33634.0</c:v>
                </c:pt>
                <c:pt idx="50">
                  <c:v>33663.0</c:v>
                </c:pt>
                <c:pt idx="51">
                  <c:v>33694.0</c:v>
                </c:pt>
                <c:pt idx="52">
                  <c:v>33724.0</c:v>
                </c:pt>
                <c:pt idx="53">
                  <c:v>33755.0</c:v>
                </c:pt>
                <c:pt idx="54">
                  <c:v>33785.0</c:v>
                </c:pt>
                <c:pt idx="55">
                  <c:v>33816.0</c:v>
                </c:pt>
                <c:pt idx="56">
                  <c:v>33847.0</c:v>
                </c:pt>
                <c:pt idx="57">
                  <c:v>33877.0</c:v>
                </c:pt>
                <c:pt idx="58">
                  <c:v>33908.0</c:v>
                </c:pt>
                <c:pt idx="59">
                  <c:v>33938.0</c:v>
                </c:pt>
                <c:pt idx="60">
                  <c:v>33969.0</c:v>
                </c:pt>
                <c:pt idx="61">
                  <c:v>34000.0</c:v>
                </c:pt>
                <c:pt idx="62">
                  <c:v>34028.0</c:v>
                </c:pt>
                <c:pt idx="63">
                  <c:v>34059.0</c:v>
                </c:pt>
                <c:pt idx="64">
                  <c:v>34089.0</c:v>
                </c:pt>
                <c:pt idx="65">
                  <c:v>34120.0</c:v>
                </c:pt>
                <c:pt idx="66">
                  <c:v>34150.0</c:v>
                </c:pt>
                <c:pt idx="67">
                  <c:v>34181.0</c:v>
                </c:pt>
                <c:pt idx="68">
                  <c:v>34212.0</c:v>
                </c:pt>
                <c:pt idx="69">
                  <c:v>34242.0</c:v>
                </c:pt>
                <c:pt idx="70">
                  <c:v>34273.0</c:v>
                </c:pt>
                <c:pt idx="71">
                  <c:v>34303.0</c:v>
                </c:pt>
                <c:pt idx="72">
                  <c:v>34334.0</c:v>
                </c:pt>
                <c:pt idx="73">
                  <c:v>34365.0</c:v>
                </c:pt>
                <c:pt idx="74">
                  <c:v>34393.0</c:v>
                </c:pt>
                <c:pt idx="75">
                  <c:v>34424.0</c:v>
                </c:pt>
                <c:pt idx="76">
                  <c:v>34454.0</c:v>
                </c:pt>
                <c:pt idx="77">
                  <c:v>34485.0</c:v>
                </c:pt>
                <c:pt idx="78">
                  <c:v>34515.0</c:v>
                </c:pt>
                <c:pt idx="79">
                  <c:v>34546.0</c:v>
                </c:pt>
                <c:pt idx="80">
                  <c:v>34577.0</c:v>
                </c:pt>
                <c:pt idx="81">
                  <c:v>34607.0</c:v>
                </c:pt>
                <c:pt idx="82">
                  <c:v>34638.0</c:v>
                </c:pt>
                <c:pt idx="83">
                  <c:v>34668.0</c:v>
                </c:pt>
                <c:pt idx="84">
                  <c:v>34699.0</c:v>
                </c:pt>
                <c:pt idx="85">
                  <c:v>34730.0</c:v>
                </c:pt>
                <c:pt idx="86">
                  <c:v>34758.0</c:v>
                </c:pt>
                <c:pt idx="87">
                  <c:v>34789.0</c:v>
                </c:pt>
                <c:pt idx="88">
                  <c:v>34819.0</c:v>
                </c:pt>
                <c:pt idx="89">
                  <c:v>34850.0</c:v>
                </c:pt>
                <c:pt idx="90">
                  <c:v>34880.0</c:v>
                </c:pt>
                <c:pt idx="91">
                  <c:v>34911.0</c:v>
                </c:pt>
                <c:pt idx="92">
                  <c:v>34942.0</c:v>
                </c:pt>
                <c:pt idx="93">
                  <c:v>34972.0</c:v>
                </c:pt>
                <c:pt idx="94">
                  <c:v>35003.0</c:v>
                </c:pt>
                <c:pt idx="95">
                  <c:v>35033.0</c:v>
                </c:pt>
                <c:pt idx="96">
                  <c:v>35064.0</c:v>
                </c:pt>
                <c:pt idx="97">
                  <c:v>35095.0</c:v>
                </c:pt>
                <c:pt idx="98">
                  <c:v>35124.0</c:v>
                </c:pt>
                <c:pt idx="99">
                  <c:v>35155.0</c:v>
                </c:pt>
                <c:pt idx="100">
                  <c:v>35185.0</c:v>
                </c:pt>
                <c:pt idx="101">
                  <c:v>35216.0</c:v>
                </c:pt>
                <c:pt idx="102">
                  <c:v>35246.0</c:v>
                </c:pt>
                <c:pt idx="103">
                  <c:v>35277.0</c:v>
                </c:pt>
                <c:pt idx="104">
                  <c:v>35308.0</c:v>
                </c:pt>
                <c:pt idx="105">
                  <c:v>35338.0</c:v>
                </c:pt>
                <c:pt idx="106">
                  <c:v>35369.0</c:v>
                </c:pt>
                <c:pt idx="107">
                  <c:v>35399.0</c:v>
                </c:pt>
                <c:pt idx="108">
                  <c:v>35430.0</c:v>
                </c:pt>
                <c:pt idx="109">
                  <c:v>35461.0</c:v>
                </c:pt>
                <c:pt idx="110">
                  <c:v>35489.0</c:v>
                </c:pt>
                <c:pt idx="111">
                  <c:v>35520.0</c:v>
                </c:pt>
                <c:pt idx="112">
                  <c:v>35550.0</c:v>
                </c:pt>
                <c:pt idx="113">
                  <c:v>35581.0</c:v>
                </c:pt>
                <c:pt idx="114">
                  <c:v>35611.0</c:v>
                </c:pt>
                <c:pt idx="115">
                  <c:v>35642.0</c:v>
                </c:pt>
                <c:pt idx="116">
                  <c:v>35673.0</c:v>
                </c:pt>
                <c:pt idx="117">
                  <c:v>35703.0</c:v>
                </c:pt>
                <c:pt idx="118">
                  <c:v>35734.0</c:v>
                </c:pt>
              </c:numCache>
            </c:numRef>
          </c:cat>
          <c:val>
            <c:numRef>
              <c:f>Sheet1!$C$2:$C$120</c:f>
              <c:numCache>
                <c:formatCode>General</c:formatCode>
                <c:ptCount val="119"/>
                <c:pt idx="0">
                  <c:v>145.8286220395466</c:v>
                </c:pt>
                <c:pt idx="1">
                  <c:v>152.0855173783303</c:v>
                </c:pt>
                <c:pt idx="2">
                  <c:v>153.9783928648672</c:v>
                </c:pt>
                <c:pt idx="3">
                  <c:v>136.8840163754058</c:v>
                </c:pt>
                <c:pt idx="4">
                  <c:v>133.6339660305105</c:v>
                </c:pt>
                <c:pt idx="5">
                  <c:v>146.6202728469777</c:v>
                </c:pt>
                <c:pt idx="6">
                  <c:v>127.610681977108</c:v>
                </c:pt>
                <c:pt idx="7">
                  <c:v>106.6950055344713</c:v>
                </c:pt>
                <c:pt idx="8">
                  <c:v>130.6683861735031</c:v>
                </c:pt>
                <c:pt idx="9">
                  <c:v>129.6229970483408</c:v>
                </c:pt>
                <c:pt idx="10">
                  <c:v>150.0428015695884</c:v>
                </c:pt>
                <c:pt idx="11">
                  <c:v>140.325289462898</c:v>
                </c:pt>
                <c:pt idx="12">
                  <c:v>137.27225202364</c:v>
                </c:pt>
                <c:pt idx="13">
                  <c:v>140.0832760454622</c:v>
                </c:pt>
                <c:pt idx="14">
                  <c:v>134.034090448844</c:v>
                </c:pt>
                <c:pt idx="15">
                  <c:v>130.2379738275474</c:v>
                </c:pt>
                <c:pt idx="16">
                  <c:v>129.850949217746</c:v>
                </c:pt>
                <c:pt idx="17">
                  <c:v>135.049336117856</c:v>
                </c:pt>
                <c:pt idx="18">
                  <c:v>134.3313585138511</c:v>
                </c:pt>
                <c:pt idx="19">
                  <c:v>114.474035606348</c:v>
                </c:pt>
                <c:pt idx="20">
                  <c:v>126.9693213588113</c:v>
                </c:pt>
                <c:pt idx="21">
                  <c:v>116.7694146755337</c:v>
                </c:pt>
                <c:pt idx="22">
                  <c:v>145.7952703630203</c:v>
                </c:pt>
                <c:pt idx="23">
                  <c:v>136.3528493336197</c:v>
                </c:pt>
                <c:pt idx="24">
                  <c:v>122.2084645571977</c:v>
                </c:pt>
                <c:pt idx="25">
                  <c:v>123.2938457754604</c:v>
                </c:pt>
                <c:pt idx="26">
                  <c:v>116.6137012191384</c:v>
                </c:pt>
                <c:pt idx="27">
                  <c:v>113.3109652660203</c:v>
                </c:pt>
                <c:pt idx="28">
                  <c:v>112.974242182656</c:v>
                </c:pt>
                <c:pt idx="29">
                  <c:v>118.863239705998</c:v>
                </c:pt>
                <c:pt idx="30">
                  <c:v>119.5902946433273</c:v>
                </c:pt>
                <c:pt idx="31">
                  <c:v>100.7539550029022</c:v>
                </c:pt>
                <c:pt idx="32">
                  <c:v>118.174148734246</c:v>
                </c:pt>
                <c:pt idx="33">
                  <c:v>101.5929125859473</c:v>
                </c:pt>
                <c:pt idx="34">
                  <c:v>126.8462824669645</c:v>
                </c:pt>
                <c:pt idx="35">
                  <c:v>117.251660088548</c:v>
                </c:pt>
                <c:pt idx="36">
                  <c:v>111.5806360760757</c:v>
                </c:pt>
                <c:pt idx="37">
                  <c:v>110.097525687957</c:v>
                </c:pt>
                <c:pt idx="38">
                  <c:v>104.1323667437843</c:v>
                </c:pt>
                <c:pt idx="39">
                  <c:v>101.1831274354316</c:v>
                </c:pt>
                <c:pt idx="40">
                  <c:v>100.8824443146541</c:v>
                </c:pt>
                <c:pt idx="41">
                  <c:v>106.1411338463542</c:v>
                </c:pt>
                <c:pt idx="42">
                  <c:v>122.3889645553915</c:v>
                </c:pt>
                <c:pt idx="43">
                  <c:v>105.1336143614541</c:v>
                </c:pt>
                <c:pt idx="44">
                  <c:v>101.9687479393476</c:v>
                </c:pt>
                <c:pt idx="45">
                  <c:v>93.77722811029547</c:v>
                </c:pt>
                <c:pt idx="46">
                  <c:v>115.8151273140749</c:v>
                </c:pt>
                <c:pt idx="47">
                  <c:v>107.0548988653131</c:v>
                </c:pt>
                <c:pt idx="48">
                  <c:v>105.6497502980446</c:v>
                </c:pt>
                <c:pt idx="49">
                  <c:v>103.1446752500516</c:v>
                </c:pt>
                <c:pt idx="50">
                  <c:v>99.63853654272563</c:v>
                </c:pt>
                <c:pt idx="51">
                  <c:v>97.82823901246516</c:v>
                </c:pt>
                <c:pt idx="52">
                  <c:v>97.53752552147136</c:v>
                </c:pt>
                <c:pt idx="53">
                  <c:v>98.48302093694026</c:v>
                </c:pt>
                <c:pt idx="54">
                  <c:v>108.4190619852944</c:v>
                </c:pt>
                <c:pt idx="55">
                  <c:v>99.12494309838855</c:v>
                </c:pt>
                <c:pt idx="56">
                  <c:v>95.5292439692753</c:v>
                </c:pt>
                <c:pt idx="57">
                  <c:v>97.41876111204215</c:v>
                </c:pt>
                <c:pt idx="58">
                  <c:v>109.6591640965898</c:v>
                </c:pt>
                <c:pt idx="59">
                  <c:v>102.4349468490881</c:v>
                </c:pt>
                <c:pt idx="60">
                  <c:v>102.8488522903108</c:v>
                </c:pt>
                <c:pt idx="61">
                  <c:v>99.35212658540298</c:v>
                </c:pt>
                <c:pt idx="62">
                  <c:v>95.87269614606846</c:v>
                </c:pt>
                <c:pt idx="63">
                  <c:v>96.43893060836983</c:v>
                </c:pt>
                <c:pt idx="64">
                  <c:v>96.15234568700268</c:v>
                </c:pt>
                <c:pt idx="65">
                  <c:v>98.59977910036005</c:v>
                </c:pt>
                <c:pt idx="66">
                  <c:v>109.103684001734</c:v>
                </c:pt>
                <c:pt idx="67">
                  <c:v>110.4275758824238</c:v>
                </c:pt>
                <c:pt idx="68">
                  <c:v>111.3215986328817</c:v>
                </c:pt>
                <c:pt idx="69">
                  <c:v>106.0285320017944</c:v>
                </c:pt>
                <c:pt idx="70">
                  <c:v>105.9645495139077</c:v>
                </c:pt>
                <c:pt idx="71">
                  <c:v>100.9802162522063</c:v>
                </c:pt>
                <c:pt idx="72">
                  <c:v>94.7303708350907</c:v>
                </c:pt>
                <c:pt idx="73">
                  <c:v>93.88037947516115</c:v>
                </c:pt>
                <c:pt idx="74">
                  <c:v>93.61232871066544</c:v>
                </c:pt>
                <c:pt idx="75">
                  <c:v>94.34930941309689</c:v>
                </c:pt>
                <c:pt idx="76">
                  <c:v>93.70183588198854</c:v>
                </c:pt>
                <c:pt idx="77">
                  <c:v>92.98124584279631</c:v>
                </c:pt>
                <c:pt idx="78">
                  <c:v>85.18344370956031</c:v>
                </c:pt>
                <c:pt idx="79">
                  <c:v>76.9418940734173</c:v>
                </c:pt>
                <c:pt idx="80">
                  <c:v>85.10879170639129</c:v>
                </c:pt>
                <c:pt idx="81">
                  <c:v>83.08610115279774</c:v>
                </c:pt>
                <c:pt idx="82">
                  <c:v>85.66560391595563</c:v>
                </c:pt>
                <c:pt idx="83">
                  <c:v>91.08158494081612</c:v>
                </c:pt>
                <c:pt idx="84">
                  <c:v>93.21110413096246</c:v>
                </c:pt>
                <c:pt idx="85">
                  <c:v>93.0462122733821</c:v>
                </c:pt>
                <c:pt idx="86">
                  <c:v>93.25879347718437</c:v>
                </c:pt>
                <c:pt idx="87">
                  <c:v>95.34263385320851</c:v>
                </c:pt>
                <c:pt idx="88">
                  <c:v>95.64575861963789</c:v>
                </c:pt>
                <c:pt idx="89">
                  <c:v>95.1002297881998</c:v>
                </c:pt>
                <c:pt idx="90">
                  <c:v>92.25994395857071</c:v>
                </c:pt>
                <c:pt idx="91">
                  <c:v>82.31172109913062</c:v>
                </c:pt>
                <c:pt idx="92">
                  <c:v>92.00516752847669</c:v>
                </c:pt>
                <c:pt idx="93">
                  <c:v>92.95968150475535</c:v>
                </c:pt>
                <c:pt idx="94">
                  <c:v>93.39487134753689</c:v>
                </c:pt>
                <c:pt idx="95">
                  <c:v>95.67001055265918</c:v>
                </c:pt>
                <c:pt idx="96">
                  <c:v>98.89684346746357</c:v>
                </c:pt>
                <c:pt idx="97">
                  <c:v>100.2392328313289</c:v>
                </c:pt>
                <c:pt idx="98">
                  <c:v>100.8484493204393</c:v>
                </c:pt>
                <c:pt idx="99">
                  <c:v>100.1866508553384</c:v>
                </c:pt>
                <c:pt idx="100">
                  <c:v>100.5051763031105</c:v>
                </c:pt>
                <c:pt idx="101">
                  <c:v>99.93193110987451</c:v>
                </c:pt>
                <c:pt idx="102">
                  <c:v>99.86234303242765</c:v>
                </c:pt>
                <c:pt idx="103">
                  <c:v>100.9232803973173</c:v>
                </c:pt>
                <c:pt idx="104">
                  <c:v>101.4620258715563</c:v>
                </c:pt>
                <c:pt idx="105">
                  <c:v>99.86177616977275</c:v>
                </c:pt>
                <c:pt idx="106">
                  <c:v>99.09182021214934</c:v>
                </c:pt>
                <c:pt idx="107">
                  <c:v>98.19047042922128</c:v>
                </c:pt>
                <c:pt idx="108">
                  <c:v>102.1101407154572</c:v>
                </c:pt>
                <c:pt idx="109">
                  <c:v>102.8855494611185</c:v>
                </c:pt>
                <c:pt idx="110">
                  <c:v>104.022772363247</c:v>
                </c:pt>
                <c:pt idx="111">
                  <c:v>104.3572704083398</c:v>
                </c:pt>
                <c:pt idx="112">
                  <c:v>105.4033084072339</c:v>
                </c:pt>
                <c:pt idx="113">
                  <c:v>104.1934012025136</c:v>
                </c:pt>
                <c:pt idx="114">
                  <c:v>116.9965490331453</c:v>
                </c:pt>
                <c:pt idx="115">
                  <c:v>121.0059560877955</c:v>
                </c:pt>
                <c:pt idx="116">
                  <c:v>106.7158127807334</c:v>
                </c:pt>
                <c:pt idx="117">
                  <c:v>102.498127940372</c:v>
                </c:pt>
                <c:pt idx="118">
                  <c:v>107.0397104130172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FCF-48CC-AEE0-1D18E7A580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Real average monthly accrued wages (based on CPI), seasonally adjusted, 2000 = 100</c:v>
                </c:pt>
              </c:strCache>
            </c:strRef>
          </c:tx>
          <c:marker>
            <c:symbol val="triangle"/>
            <c:size val="5"/>
          </c:marker>
          <c:cat>
            <c:numRef>
              <c:f>Sheet1!$A$2:$A$120</c:f>
              <c:numCache>
                <c:formatCode>mm\.\å\å</c:formatCode>
                <c:ptCount val="119"/>
                <c:pt idx="0">
                  <c:v>32142.0</c:v>
                </c:pt>
                <c:pt idx="1">
                  <c:v>32173.0</c:v>
                </c:pt>
                <c:pt idx="2">
                  <c:v>32202.0</c:v>
                </c:pt>
                <c:pt idx="3">
                  <c:v>32233.0</c:v>
                </c:pt>
                <c:pt idx="4">
                  <c:v>32263.0</c:v>
                </c:pt>
                <c:pt idx="5">
                  <c:v>32294.0</c:v>
                </c:pt>
                <c:pt idx="6">
                  <c:v>32324.0</c:v>
                </c:pt>
                <c:pt idx="7">
                  <c:v>32355.0</c:v>
                </c:pt>
                <c:pt idx="8">
                  <c:v>32386.0</c:v>
                </c:pt>
                <c:pt idx="9">
                  <c:v>32416.0</c:v>
                </c:pt>
                <c:pt idx="10">
                  <c:v>32447.0</c:v>
                </c:pt>
                <c:pt idx="11">
                  <c:v>32477.0</c:v>
                </c:pt>
                <c:pt idx="12">
                  <c:v>32508.0</c:v>
                </c:pt>
                <c:pt idx="13">
                  <c:v>32539.0</c:v>
                </c:pt>
                <c:pt idx="14">
                  <c:v>32567.0</c:v>
                </c:pt>
                <c:pt idx="15">
                  <c:v>32598.0</c:v>
                </c:pt>
                <c:pt idx="16">
                  <c:v>32628.0</c:v>
                </c:pt>
                <c:pt idx="17">
                  <c:v>32659.0</c:v>
                </c:pt>
                <c:pt idx="18">
                  <c:v>32689.0</c:v>
                </c:pt>
                <c:pt idx="19">
                  <c:v>32720.0</c:v>
                </c:pt>
                <c:pt idx="20">
                  <c:v>32751.0</c:v>
                </c:pt>
                <c:pt idx="21">
                  <c:v>32781.0</c:v>
                </c:pt>
                <c:pt idx="22">
                  <c:v>32812.0</c:v>
                </c:pt>
                <c:pt idx="23">
                  <c:v>32842.0</c:v>
                </c:pt>
                <c:pt idx="24">
                  <c:v>32873.0</c:v>
                </c:pt>
                <c:pt idx="25">
                  <c:v>32904.0</c:v>
                </c:pt>
                <c:pt idx="26">
                  <c:v>32932.0</c:v>
                </c:pt>
                <c:pt idx="27">
                  <c:v>32963.0</c:v>
                </c:pt>
                <c:pt idx="28">
                  <c:v>32993.0</c:v>
                </c:pt>
                <c:pt idx="29">
                  <c:v>33024.0</c:v>
                </c:pt>
                <c:pt idx="30">
                  <c:v>33054.0</c:v>
                </c:pt>
                <c:pt idx="31">
                  <c:v>33085.0</c:v>
                </c:pt>
                <c:pt idx="32">
                  <c:v>33116.0</c:v>
                </c:pt>
                <c:pt idx="33">
                  <c:v>33146.0</c:v>
                </c:pt>
                <c:pt idx="34">
                  <c:v>33177.0</c:v>
                </c:pt>
                <c:pt idx="35">
                  <c:v>33207.0</c:v>
                </c:pt>
                <c:pt idx="36">
                  <c:v>33238.0</c:v>
                </c:pt>
                <c:pt idx="37">
                  <c:v>33269.0</c:v>
                </c:pt>
                <c:pt idx="38">
                  <c:v>33297.0</c:v>
                </c:pt>
                <c:pt idx="39">
                  <c:v>33328.0</c:v>
                </c:pt>
                <c:pt idx="40">
                  <c:v>33358.0</c:v>
                </c:pt>
                <c:pt idx="41">
                  <c:v>33389.0</c:v>
                </c:pt>
                <c:pt idx="42">
                  <c:v>33419.0</c:v>
                </c:pt>
                <c:pt idx="43">
                  <c:v>33450.0</c:v>
                </c:pt>
                <c:pt idx="44">
                  <c:v>33481.0</c:v>
                </c:pt>
                <c:pt idx="45">
                  <c:v>33511.0</c:v>
                </c:pt>
                <c:pt idx="46">
                  <c:v>33542.0</c:v>
                </c:pt>
                <c:pt idx="47">
                  <c:v>33572.0</c:v>
                </c:pt>
                <c:pt idx="48">
                  <c:v>33603.0</c:v>
                </c:pt>
                <c:pt idx="49">
                  <c:v>33634.0</c:v>
                </c:pt>
                <c:pt idx="50">
                  <c:v>33663.0</c:v>
                </c:pt>
                <c:pt idx="51">
                  <c:v>33694.0</c:v>
                </c:pt>
                <c:pt idx="52">
                  <c:v>33724.0</c:v>
                </c:pt>
                <c:pt idx="53">
                  <c:v>33755.0</c:v>
                </c:pt>
                <c:pt idx="54">
                  <c:v>33785.0</c:v>
                </c:pt>
                <c:pt idx="55">
                  <c:v>33816.0</c:v>
                </c:pt>
                <c:pt idx="56">
                  <c:v>33847.0</c:v>
                </c:pt>
                <c:pt idx="57">
                  <c:v>33877.0</c:v>
                </c:pt>
                <c:pt idx="58">
                  <c:v>33908.0</c:v>
                </c:pt>
                <c:pt idx="59">
                  <c:v>33938.0</c:v>
                </c:pt>
                <c:pt idx="60">
                  <c:v>33969.0</c:v>
                </c:pt>
                <c:pt idx="61">
                  <c:v>34000.0</c:v>
                </c:pt>
                <c:pt idx="62">
                  <c:v>34028.0</c:v>
                </c:pt>
                <c:pt idx="63">
                  <c:v>34059.0</c:v>
                </c:pt>
                <c:pt idx="64">
                  <c:v>34089.0</c:v>
                </c:pt>
                <c:pt idx="65">
                  <c:v>34120.0</c:v>
                </c:pt>
                <c:pt idx="66">
                  <c:v>34150.0</c:v>
                </c:pt>
                <c:pt idx="67">
                  <c:v>34181.0</c:v>
                </c:pt>
                <c:pt idx="68">
                  <c:v>34212.0</c:v>
                </c:pt>
                <c:pt idx="69">
                  <c:v>34242.0</c:v>
                </c:pt>
                <c:pt idx="70">
                  <c:v>34273.0</c:v>
                </c:pt>
                <c:pt idx="71">
                  <c:v>34303.0</c:v>
                </c:pt>
                <c:pt idx="72">
                  <c:v>34334.0</c:v>
                </c:pt>
                <c:pt idx="73">
                  <c:v>34365.0</c:v>
                </c:pt>
                <c:pt idx="74">
                  <c:v>34393.0</c:v>
                </c:pt>
                <c:pt idx="75">
                  <c:v>34424.0</c:v>
                </c:pt>
                <c:pt idx="76">
                  <c:v>34454.0</c:v>
                </c:pt>
                <c:pt idx="77">
                  <c:v>34485.0</c:v>
                </c:pt>
                <c:pt idx="78">
                  <c:v>34515.0</c:v>
                </c:pt>
                <c:pt idx="79">
                  <c:v>34546.0</c:v>
                </c:pt>
                <c:pt idx="80">
                  <c:v>34577.0</c:v>
                </c:pt>
                <c:pt idx="81">
                  <c:v>34607.0</c:v>
                </c:pt>
                <c:pt idx="82">
                  <c:v>34638.0</c:v>
                </c:pt>
                <c:pt idx="83">
                  <c:v>34668.0</c:v>
                </c:pt>
                <c:pt idx="84">
                  <c:v>34699.0</c:v>
                </c:pt>
                <c:pt idx="85">
                  <c:v>34730.0</c:v>
                </c:pt>
                <c:pt idx="86">
                  <c:v>34758.0</c:v>
                </c:pt>
                <c:pt idx="87">
                  <c:v>34789.0</c:v>
                </c:pt>
                <c:pt idx="88">
                  <c:v>34819.0</c:v>
                </c:pt>
                <c:pt idx="89">
                  <c:v>34850.0</c:v>
                </c:pt>
                <c:pt idx="90">
                  <c:v>34880.0</c:v>
                </c:pt>
                <c:pt idx="91">
                  <c:v>34911.0</c:v>
                </c:pt>
                <c:pt idx="92">
                  <c:v>34942.0</c:v>
                </c:pt>
                <c:pt idx="93">
                  <c:v>34972.0</c:v>
                </c:pt>
                <c:pt idx="94">
                  <c:v>35003.0</c:v>
                </c:pt>
                <c:pt idx="95">
                  <c:v>35033.0</c:v>
                </c:pt>
                <c:pt idx="96">
                  <c:v>35064.0</c:v>
                </c:pt>
                <c:pt idx="97">
                  <c:v>35095.0</c:v>
                </c:pt>
                <c:pt idx="98">
                  <c:v>35124.0</c:v>
                </c:pt>
                <c:pt idx="99">
                  <c:v>35155.0</c:v>
                </c:pt>
                <c:pt idx="100">
                  <c:v>35185.0</c:v>
                </c:pt>
                <c:pt idx="101">
                  <c:v>35216.0</c:v>
                </c:pt>
                <c:pt idx="102">
                  <c:v>35246.0</c:v>
                </c:pt>
                <c:pt idx="103">
                  <c:v>35277.0</c:v>
                </c:pt>
                <c:pt idx="104">
                  <c:v>35308.0</c:v>
                </c:pt>
                <c:pt idx="105">
                  <c:v>35338.0</c:v>
                </c:pt>
                <c:pt idx="106">
                  <c:v>35369.0</c:v>
                </c:pt>
                <c:pt idx="107">
                  <c:v>35399.0</c:v>
                </c:pt>
                <c:pt idx="108">
                  <c:v>35430.0</c:v>
                </c:pt>
                <c:pt idx="109">
                  <c:v>35461.0</c:v>
                </c:pt>
                <c:pt idx="110">
                  <c:v>35489.0</c:v>
                </c:pt>
                <c:pt idx="111">
                  <c:v>35520.0</c:v>
                </c:pt>
                <c:pt idx="112">
                  <c:v>35550.0</c:v>
                </c:pt>
                <c:pt idx="113">
                  <c:v>35581.0</c:v>
                </c:pt>
                <c:pt idx="114">
                  <c:v>35611.0</c:v>
                </c:pt>
                <c:pt idx="115">
                  <c:v>35642.0</c:v>
                </c:pt>
                <c:pt idx="116">
                  <c:v>35673.0</c:v>
                </c:pt>
                <c:pt idx="117">
                  <c:v>35703.0</c:v>
                </c:pt>
                <c:pt idx="118">
                  <c:v>35734.0</c:v>
                </c:pt>
              </c:numCache>
            </c:numRef>
          </c:cat>
          <c:val>
            <c:numRef>
              <c:f>Sheet1!$D$2:$D$120</c:f>
              <c:numCache>
                <c:formatCode>General</c:formatCode>
                <c:ptCount val="119"/>
                <c:pt idx="0">
                  <c:v>151.5984937033635</c:v>
                </c:pt>
                <c:pt idx="1">
                  <c:v>154.058161602838</c:v>
                </c:pt>
                <c:pt idx="2">
                  <c:v>149.1196680659625</c:v>
                </c:pt>
                <c:pt idx="3">
                  <c:v>141.0333333890407</c:v>
                </c:pt>
                <c:pt idx="4">
                  <c:v>152.17182394949</c:v>
                </c:pt>
                <c:pt idx="5">
                  <c:v>167.5244670730475</c:v>
                </c:pt>
                <c:pt idx="6">
                  <c:v>167.141873618736</c:v>
                </c:pt>
                <c:pt idx="7">
                  <c:v>170.3002793387285</c:v>
                </c:pt>
                <c:pt idx="8">
                  <c:v>190.8627007349891</c:v>
                </c:pt>
                <c:pt idx="9">
                  <c:v>187.2011237233556</c:v>
                </c:pt>
                <c:pt idx="10">
                  <c:v>176.6838293195896</c:v>
                </c:pt>
                <c:pt idx="11">
                  <c:v>175.3982363737143</c:v>
                </c:pt>
                <c:pt idx="12">
                  <c:v>155.8615631016598</c:v>
                </c:pt>
                <c:pt idx="13">
                  <c:v>161.3048569422135</c:v>
                </c:pt>
                <c:pt idx="14">
                  <c:v>153.3173713580201</c:v>
                </c:pt>
                <c:pt idx="15">
                  <c:v>172.2784144842525</c:v>
                </c:pt>
                <c:pt idx="16">
                  <c:v>179.4689864970584</c:v>
                </c:pt>
                <c:pt idx="17">
                  <c:v>179.762032346405</c:v>
                </c:pt>
                <c:pt idx="18">
                  <c:v>178.0536678950473</c:v>
                </c:pt>
                <c:pt idx="19">
                  <c:v>169.46489713699</c:v>
                </c:pt>
                <c:pt idx="20">
                  <c:v>169.5800779966686</c:v>
                </c:pt>
                <c:pt idx="21">
                  <c:v>163.9186441364276</c:v>
                </c:pt>
                <c:pt idx="22">
                  <c:v>153.1173596841398</c:v>
                </c:pt>
                <c:pt idx="23">
                  <c:v>154.8984952775445</c:v>
                </c:pt>
                <c:pt idx="24">
                  <c:v>155.476302159686</c:v>
                </c:pt>
                <c:pt idx="25">
                  <c:v>157.2183823130908</c:v>
                </c:pt>
                <c:pt idx="26">
                  <c:v>154.098099619205</c:v>
                </c:pt>
                <c:pt idx="27">
                  <c:v>151.885002299584</c:v>
                </c:pt>
                <c:pt idx="28">
                  <c:v>152.3529293051771</c:v>
                </c:pt>
                <c:pt idx="29">
                  <c:v>154.6180791913971</c:v>
                </c:pt>
                <c:pt idx="30">
                  <c:v>160.3167171075804</c:v>
                </c:pt>
                <c:pt idx="31">
                  <c:v>165.6639106339376</c:v>
                </c:pt>
                <c:pt idx="32">
                  <c:v>166.0819247988738</c:v>
                </c:pt>
                <c:pt idx="33">
                  <c:v>151.8464113295603</c:v>
                </c:pt>
                <c:pt idx="34">
                  <c:v>140.2775387069075</c:v>
                </c:pt>
                <c:pt idx="35">
                  <c:v>123.8999864097699</c:v>
                </c:pt>
                <c:pt idx="36">
                  <c:v>109.2622788023427</c:v>
                </c:pt>
                <c:pt idx="37">
                  <c:v>108.308933235435</c:v>
                </c:pt>
                <c:pt idx="38">
                  <c:v>103.5674440563298</c:v>
                </c:pt>
                <c:pt idx="39">
                  <c:v>104.8514652605086</c:v>
                </c:pt>
                <c:pt idx="40">
                  <c:v>108.456651262742</c:v>
                </c:pt>
                <c:pt idx="41">
                  <c:v>108.1040543374521</c:v>
                </c:pt>
                <c:pt idx="42">
                  <c:v>109.3199739042556</c:v>
                </c:pt>
                <c:pt idx="43">
                  <c:v>111.8344120635966</c:v>
                </c:pt>
                <c:pt idx="44">
                  <c:v>115.5433500419518</c:v>
                </c:pt>
                <c:pt idx="45">
                  <c:v>116.734101566377</c:v>
                </c:pt>
                <c:pt idx="46">
                  <c:v>115.2239728583393</c:v>
                </c:pt>
                <c:pt idx="47">
                  <c:v>109.0827670005036</c:v>
                </c:pt>
                <c:pt idx="48">
                  <c:v>108.4911516232764</c:v>
                </c:pt>
                <c:pt idx="49">
                  <c:v>114.4856285115915</c:v>
                </c:pt>
                <c:pt idx="50">
                  <c:v>112.0476328598264</c:v>
                </c:pt>
                <c:pt idx="51">
                  <c:v>112.957358179196</c:v>
                </c:pt>
                <c:pt idx="52">
                  <c:v>116.3745647068518</c:v>
                </c:pt>
                <c:pt idx="53">
                  <c:v>117.5500787081662</c:v>
                </c:pt>
                <c:pt idx="54">
                  <c:v>120.4183090516634</c:v>
                </c:pt>
                <c:pt idx="55">
                  <c:v>122.2255995802486</c:v>
                </c:pt>
                <c:pt idx="56">
                  <c:v>123.6950081220067</c:v>
                </c:pt>
                <c:pt idx="57">
                  <c:v>122.1196786791438</c:v>
                </c:pt>
                <c:pt idx="58">
                  <c:v>118.2567524129545</c:v>
                </c:pt>
                <c:pt idx="59">
                  <c:v>116.1661638358582</c:v>
                </c:pt>
                <c:pt idx="60">
                  <c:v>112.6073479916589</c:v>
                </c:pt>
                <c:pt idx="61">
                  <c:v>116.3355259566167</c:v>
                </c:pt>
                <c:pt idx="62">
                  <c:v>116.5541747172236</c:v>
                </c:pt>
                <c:pt idx="63">
                  <c:v>118.4583383374739</c:v>
                </c:pt>
                <c:pt idx="64">
                  <c:v>120.0947237097516</c:v>
                </c:pt>
                <c:pt idx="65">
                  <c:v>121.9702028984123</c:v>
                </c:pt>
                <c:pt idx="66">
                  <c:v>124.680125090239</c:v>
                </c:pt>
                <c:pt idx="67">
                  <c:v>125.9702360801658</c:v>
                </c:pt>
                <c:pt idx="68">
                  <c:v>131.413832099696</c:v>
                </c:pt>
                <c:pt idx="69">
                  <c:v>129.2359162388711</c:v>
                </c:pt>
                <c:pt idx="70">
                  <c:v>126.8792003816113</c:v>
                </c:pt>
                <c:pt idx="71">
                  <c:v>125.2085473775192</c:v>
                </c:pt>
                <c:pt idx="72">
                  <c:v>115.1623662956061</c:v>
                </c:pt>
                <c:pt idx="73">
                  <c:v>119.93675076068</c:v>
                </c:pt>
                <c:pt idx="74">
                  <c:v>116.7236234089207</c:v>
                </c:pt>
                <c:pt idx="75">
                  <c:v>117.3309702676631</c:v>
                </c:pt>
                <c:pt idx="76">
                  <c:v>117.8749146515058</c:v>
                </c:pt>
                <c:pt idx="77">
                  <c:v>120.0523970463432</c:v>
                </c:pt>
                <c:pt idx="78">
                  <c:v>121.5814863885599</c:v>
                </c:pt>
                <c:pt idx="79">
                  <c:v>114.0806359806782</c:v>
                </c:pt>
                <c:pt idx="80">
                  <c:v>86.70894641618113</c:v>
                </c:pt>
                <c:pt idx="81">
                  <c:v>84.12531647433947</c:v>
                </c:pt>
                <c:pt idx="82">
                  <c:v>82.17327883728954</c:v>
                </c:pt>
                <c:pt idx="83">
                  <c:v>76.75678945365367</c:v>
                </c:pt>
                <c:pt idx="84">
                  <c:v>73.37804377815786</c:v>
                </c:pt>
                <c:pt idx="85">
                  <c:v>75.15221074961633</c:v>
                </c:pt>
                <c:pt idx="86">
                  <c:v>78.06668755026554</c:v>
                </c:pt>
                <c:pt idx="87">
                  <c:v>80.0417261582714</c:v>
                </c:pt>
                <c:pt idx="88">
                  <c:v>81.19604731740185</c:v>
                </c:pt>
                <c:pt idx="89">
                  <c:v>83.7034246291468</c:v>
                </c:pt>
                <c:pt idx="90">
                  <c:v>83.0830724716332</c:v>
                </c:pt>
                <c:pt idx="91">
                  <c:v>83.79138537496293</c:v>
                </c:pt>
                <c:pt idx="92">
                  <c:v>86.06078937230765</c:v>
                </c:pt>
                <c:pt idx="93">
                  <c:v>86.9201514465772</c:v>
                </c:pt>
                <c:pt idx="94">
                  <c:v>89.20829591979877</c:v>
                </c:pt>
                <c:pt idx="95">
                  <c:v>91.95399649736896</c:v>
                </c:pt>
                <c:pt idx="96">
                  <c:v>91.10841532981807</c:v>
                </c:pt>
                <c:pt idx="97">
                  <c:v>94.03102130959378</c:v>
                </c:pt>
                <c:pt idx="98">
                  <c:v>94.7666212891914</c:v>
                </c:pt>
                <c:pt idx="99">
                  <c:v>97.60199089640039</c:v>
                </c:pt>
                <c:pt idx="100">
                  <c:v>99.0986686938412</c:v>
                </c:pt>
                <c:pt idx="101">
                  <c:v>100.3317031958734</c:v>
                </c:pt>
                <c:pt idx="102">
                  <c:v>101.4285634677514</c:v>
                </c:pt>
                <c:pt idx="103">
                  <c:v>102.5359875935023</c:v>
                </c:pt>
                <c:pt idx="104">
                  <c:v>104.1254852783013</c:v>
                </c:pt>
                <c:pt idx="105">
                  <c:v>104.9733494920077</c:v>
                </c:pt>
                <c:pt idx="106">
                  <c:v>106.5696962266072</c:v>
                </c:pt>
                <c:pt idx="107">
                  <c:v>103.4284972271121</c:v>
                </c:pt>
                <c:pt idx="108">
                  <c:v>112.2101340265277</c:v>
                </c:pt>
                <c:pt idx="109">
                  <c:v>110.6604720017464</c:v>
                </c:pt>
                <c:pt idx="110">
                  <c:v>112.1866397755482</c:v>
                </c:pt>
                <c:pt idx="111">
                  <c:v>112.4335501727429</c:v>
                </c:pt>
                <c:pt idx="112">
                  <c:v>115.2429989893304</c:v>
                </c:pt>
                <c:pt idx="113">
                  <c:v>116.577014595715</c:v>
                </c:pt>
                <c:pt idx="114">
                  <c:v>121.5879818807728</c:v>
                </c:pt>
                <c:pt idx="115">
                  <c:v>125.3656550117042</c:v>
                </c:pt>
                <c:pt idx="116">
                  <c:v>125.2356174427961</c:v>
                </c:pt>
                <c:pt idx="117">
                  <c:v>128.1366641662435</c:v>
                </c:pt>
                <c:pt idx="118">
                  <c:v>128.1753614108879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FCF-48CC-AEE0-1D18E7A58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7317032"/>
        <c:axId val="2077316248"/>
      </c:line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Real exchange rate (against US), DEC 95= 100</c:v>
                </c:pt>
              </c:strCache>
            </c:strRef>
          </c:tx>
          <c:marker>
            <c:symbol val="x"/>
            <c:size val="5"/>
          </c:marker>
          <c:cat>
            <c:numRef>
              <c:f>Sheet1!$A$2:$A$120</c:f>
              <c:numCache>
                <c:formatCode>mm\.\å\å</c:formatCode>
                <c:ptCount val="119"/>
                <c:pt idx="0">
                  <c:v>32142.0</c:v>
                </c:pt>
                <c:pt idx="1">
                  <c:v>32173.0</c:v>
                </c:pt>
                <c:pt idx="2">
                  <c:v>32202.0</c:v>
                </c:pt>
                <c:pt idx="3">
                  <c:v>32233.0</c:v>
                </c:pt>
                <c:pt idx="4">
                  <c:v>32263.0</c:v>
                </c:pt>
                <c:pt idx="5">
                  <c:v>32294.0</c:v>
                </c:pt>
                <c:pt idx="6">
                  <c:v>32324.0</c:v>
                </c:pt>
                <c:pt idx="7">
                  <c:v>32355.0</c:v>
                </c:pt>
                <c:pt idx="8">
                  <c:v>32386.0</c:v>
                </c:pt>
                <c:pt idx="9">
                  <c:v>32416.0</c:v>
                </c:pt>
                <c:pt idx="10">
                  <c:v>32447.0</c:v>
                </c:pt>
                <c:pt idx="11">
                  <c:v>32477.0</c:v>
                </c:pt>
                <c:pt idx="12">
                  <c:v>32508.0</c:v>
                </c:pt>
                <c:pt idx="13">
                  <c:v>32539.0</c:v>
                </c:pt>
                <c:pt idx="14">
                  <c:v>32567.0</c:v>
                </c:pt>
                <c:pt idx="15">
                  <c:v>32598.0</c:v>
                </c:pt>
                <c:pt idx="16">
                  <c:v>32628.0</c:v>
                </c:pt>
                <c:pt idx="17">
                  <c:v>32659.0</c:v>
                </c:pt>
                <c:pt idx="18">
                  <c:v>32689.0</c:v>
                </c:pt>
                <c:pt idx="19">
                  <c:v>32720.0</c:v>
                </c:pt>
                <c:pt idx="20">
                  <c:v>32751.0</c:v>
                </c:pt>
                <c:pt idx="21">
                  <c:v>32781.0</c:v>
                </c:pt>
                <c:pt idx="22">
                  <c:v>32812.0</c:v>
                </c:pt>
                <c:pt idx="23">
                  <c:v>32842.0</c:v>
                </c:pt>
                <c:pt idx="24">
                  <c:v>32873.0</c:v>
                </c:pt>
                <c:pt idx="25">
                  <c:v>32904.0</c:v>
                </c:pt>
                <c:pt idx="26">
                  <c:v>32932.0</c:v>
                </c:pt>
                <c:pt idx="27">
                  <c:v>32963.0</c:v>
                </c:pt>
                <c:pt idx="28">
                  <c:v>32993.0</c:v>
                </c:pt>
                <c:pt idx="29">
                  <c:v>33024.0</c:v>
                </c:pt>
                <c:pt idx="30">
                  <c:v>33054.0</c:v>
                </c:pt>
                <c:pt idx="31">
                  <c:v>33085.0</c:v>
                </c:pt>
                <c:pt idx="32">
                  <c:v>33116.0</c:v>
                </c:pt>
                <c:pt idx="33">
                  <c:v>33146.0</c:v>
                </c:pt>
                <c:pt idx="34">
                  <c:v>33177.0</c:v>
                </c:pt>
                <c:pt idx="35">
                  <c:v>33207.0</c:v>
                </c:pt>
                <c:pt idx="36">
                  <c:v>33238.0</c:v>
                </c:pt>
                <c:pt idx="37">
                  <c:v>33269.0</c:v>
                </c:pt>
                <c:pt idx="38">
                  <c:v>33297.0</c:v>
                </c:pt>
                <c:pt idx="39">
                  <c:v>33328.0</c:v>
                </c:pt>
                <c:pt idx="40">
                  <c:v>33358.0</c:v>
                </c:pt>
                <c:pt idx="41">
                  <c:v>33389.0</c:v>
                </c:pt>
                <c:pt idx="42">
                  <c:v>33419.0</c:v>
                </c:pt>
                <c:pt idx="43">
                  <c:v>33450.0</c:v>
                </c:pt>
                <c:pt idx="44">
                  <c:v>33481.0</c:v>
                </c:pt>
                <c:pt idx="45">
                  <c:v>33511.0</c:v>
                </c:pt>
                <c:pt idx="46">
                  <c:v>33542.0</c:v>
                </c:pt>
                <c:pt idx="47">
                  <c:v>33572.0</c:v>
                </c:pt>
                <c:pt idx="48">
                  <c:v>33603.0</c:v>
                </c:pt>
                <c:pt idx="49">
                  <c:v>33634.0</c:v>
                </c:pt>
                <c:pt idx="50">
                  <c:v>33663.0</c:v>
                </c:pt>
                <c:pt idx="51">
                  <c:v>33694.0</c:v>
                </c:pt>
                <c:pt idx="52">
                  <c:v>33724.0</c:v>
                </c:pt>
                <c:pt idx="53">
                  <c:v>33755.0</c:v>
                </c:pt>
                <c:pt idx="54">
                  <c:v>33785.0</c:v>
                </c:pt>
                <c:pt idx="55">
                  <c:v>33816.0</c:v>
                </c:pt>
                <c:pt idx="56">
                  <c:v>33847.0</c:v>
                </c:pt>
                <c:pt idx="57">
                  <c:v>33877.0</c:v>
                </c:pt>
                <c:pt idx="58">
                  <c:v>33908.0</c:v>
                </c:pt>
                <c:pt idx="59">
                  <c:v>33938.0</c:v>
                </c:pt>
                <c:pt idx="60">
                  <c:v>33969.0</c:v>
                </c:pt>
                <c:pt idx="61">
                  <c:v>34000.0</c:v>
                </c:pt>
                <c:pt idx="62">
                  <c:v>34028.0</c:v>
                </c:pt>
                <c:pt idx="63">
                  <c:v>34059.0</c:v>
                </c:pt>
                <c:pt idx="64">
                  <c:v>34089.0</c:v>
                </c:pt>
                <c:pt idx="65">
                  <c:v>34120.0</c:v>
                </c:pt>
                <c:pt idx="66">
                  <c:v>34150.0</c:v>
                </c:pt>
                <c:pt idx="67">
                  <c:v>34181.0</c:v>
                </c:pt>
                <c:pt idx="68">
                  <c:v>34212.0</c:v>
                </c:pt>
                <c:pt idx="69">
                  <c:v>34242.0</c:v>
                </c:pt>
                <c:pt idx="70">
                  <c:v>34273.0</c:v>
                </c:pt>
                <c:pt idx="71">
                  <c:v>34303.0</c:v>
                </c:pt>
                <c:pt idx="72">
                  <c:v>34334.0</c:v>
                </c:pt>
                <c:pt idx="73">
                  <c:v>34365.0</c:v>
                </c:pt>
                <c:pt idx="74">
                  <c:v>34393.0</c:v>
                </c:pt>
                <c:pt idx="75">
                  <c:v>34424.0</c:v>
                </c:pt>
                <c:pt idx="76">
                  <c:v>34454.0</c:v>
                </c:pt>
                <c:pt idx="77">
                  <c:v>34485.0</c:v>
                </c:pt>
                <c:pt idx="78">
                  <c:v>34515.0</c:v>
                </c:pt>
                <c:pt idx="79">
                  <c:v>34546.0</c:v>
                </c:pt>
                <c:pt idx="80">
                  <c:v>34577.0</c:v>
                </c:pt>
                <c:pt idx="81">
                  <c:v>34607.0</c:v>
                </c:pt>
                <c:pt idx="82">
                  <c:v>34638.0</c:v>
                </c:pt>
                <c:pt idx="83">
                  <c:v>34668.0</c:v>
                </c:pt>
                <c:pt idx="84">
                  <c:v>34699.0</c:v>
                </c:pt>
                <c:pt idx="85">
                  <c:v>34730.0</c:v>
                </c:pt>
                <c:pt idx="86">
                  <c:v>34758.0</c:v>
                </c:pt>
                <c:pt idx="87">
                  <c:v>34789.0</c:v>
                </c:pt>
                <c:pt idx="88">
                  <c:v>34819.0</c:v>
                </c:pt>
                <c:pt idx="89">
                  <c:v>34850.0</c:v>
                </c:pt>
                <c:pt idx="90">
                  <c:v>34880.0</c:v>
                </c:pt>
                <c:pt idx="91">
                  <c:v>34911.0</c:v>
                </c:pt>
                <c:pt idx="92">
                  <c:v>34942.0</c:v>
                </c:pt>
                <c:pt idx="93">
                  <c:v>34972.0</c:v>
                </c:pt>
                <c:pt idx="94">
                  <c:v>35003.0</c:v>
                </c:pt>
                <c:pt idx="95">
                  <c:v>35033.0</c:v>
                </c:pt>
                <c:pt idx="96">
                  <c:v>35064.0</c:v>
                </c:pt>
                <c:pt idx="97">
                  <c:v>35095.0</c:v>
                </c:pt>
                <c:pt idx="98">
                  <c:v>35124.0</c:v>
                </c:pt>
                <c:pt idx="99">
                  <c:v>35155.0</c:v>
                </c:pt>
                <c:pt idx="100">
                  <c:v>35185.0</c:v>
                </c:pt>
                <c:pt idx="101">
                  <c:v>35216.0</c:v>
                </c:pt>
                <c:pt idx="102">
                  <c:v>35246.0</c:v>
                </c:pt>
                <c:pt idx="103">
                  <c:v>35277.0</c:v>
                </c:pt>
                <c:pt idx="104">
                  <c:v>35308.0</c:v>
                </c:pt>
                <c:pt idx="105">
                  <c:v>35338.0</c:v>
                </c:pt>
                <c:pt idx="106">
                  <c:v>35369.0</c:v>
                </c:pt>
                <c:pt idx="107">
                  <c:v>35399.0</c:v>
                </c:pt>
                <c:pt idx="108">
                  <c:v>35430.0</c:v>
                </c:pt>
                <c:pt idx="109">
                  <c:v>35461.0</c:v>
                </c:pt>
                <c:pt idx="110">
                  <c:v>35489.0</c:v>
                </c:pt>
                <c:pt idx="111">
                  <c:v>35520.0</c:v>
                </c:pt>
                <c:pt idx="112">
                  <c:v>35550.0</c:v>
                </c:pt>
                <c:pt idx="113">
                  <c:v>35581.0</c:v>
                </c:pt>
                <c:pt idx="114">
                  <c:v>35611.0</c:v>
                </c:pt>
                <c:pt idx="115">
                  <c:v>35642.0</c:v>
                </c:pt>
                <c:pt idx="116">
                  <c:v>35673.0</c:v>
                </c:pt>
                <c:pt idx="117">
                  <c:v>35703.0</c:v>
                </c:pt>
                <c:pt idx="118">
                  <c:v>35734.0</c:v>
                </c:pt>
              </c:numCache>
            </c:numRef>
          </c:cat>
          <c:val>
            <c:numRef>
              <c:f>Sheet1!$E$2:$E$120</c:f>
              <c:numCache>
                <c:formatCode>General</c:formatCode>
                <c:ptCount val="119"/>
                <c:pt idx="0">
                  <c:v>4.334836533757874</c:v>
                </c:pt>
                <c:pt idx="1">
                  <c:v>9.873803316116274</c:v>
                </c:pt>
                <c:pt idx="2">
                  <c:v>11.0950304005309</c:v>
                </c:pt>
                <c:pt idx="3">
                  <c:v>15.03566030580455</c:v>
                </c:pt>
                <c:pt idx="4">
                  <c:v>21.32783580474617</c:v>
                </c:pt>
                <c:pt idx="5">
                  <c:v>19.88474018099922</c:v>
                </c:pt>
                <c:pt idx="6">
                  <c:v>19.59741316412313</c:v>
                </c:pt>
                <c:pt idx="7">
                  <c:v>16.69418222114177</c:v>
                </c:pt>
                <c:pt idx="8">
                  <c:v>14.98627796019792</c:v>
                </c:pt>
                <c:pt idx="9">
                  <c:v>11.7253127248329</c:v>
                </c:pt>
                <c:pt idx="10">
                  <c:v>13.13252593069368</c:v>
                </c:pt>
                <c:pt idx="11">
                  <c:v>17.6875534638866</c:v>
                </c:pt>
                <c:pt idx="12">
                  <c:v>16.08460700830082</c:v>
                </c:pt>
                <c:pt idx="13">
                  <c:v>19.29093869781339</c:v>
                </c:pt>
                <c:pt idx="14">
                  <c:v>20.04589938736788</c:v>
                </c:pt>
                <c:pt idx="15">
                  <c:v>19.7248656592866</c:v>
                </c:pt>
                <c:pt idx="16">
                  <c:v>18.67903558533225</c:v>
                </c:pt>
                <c:pt idx="17">
                  <c:v>21.58612460990631</c:v>
                </c:pt>
                <c:pt idx="18">
                  <c:v>28.3075288033865</c:v>
                </c:pt>
                <c:pt idx="19">
                  <c:v>35.39479036528392</c:v>
                </c:pt>
                <c:pt idx="20">
                  <c:v>36.8806208110519</c:v>
                </c:pt>
                <c:pt idx="21">
                  <c:v>43.41799632628305</c:v>
                </c:pt>
                <c:pt idx="22">
                  <c:v>48.50330905830998</c:v>
                </c:pt>
                <c:pt idx="23">
                  <c:v>53.74834717918237</c:v>
                </c:pt>
                <c:pt idx="24">
                  <c:v>50.93817329477275</c:v>
                </c:pt>
                <c:pt idx="25">
                  <c:v>52.49713295840378</c:v>
                </c:pt>
                <c:pt idx="26">
                  <c:v>53.2611431161417</c:v>
                </c:pt>
                <c:pt idx="27">
                  <c:v>55.17254667626598</c:v>
                </c:pt>
                <c:pt idx="28">
                  <c:v>56.31034665740748</c:v>
                </c:pt>
                <c:pt idx="29">
                  <c:v>57.3558150812278</c:v>
                </c:pt>
                <c:pt idx="30">
                  <c:v>58.20387608059575</c:v>
                </c:pt>
                <c:pt idx="31">
                  <c:v>56.99456898367595</c:v>
                </c:pt>
                <c:pt idx="32">
                  <c:v>51.21396967675634</c:v>
                </c:pt>
                <c:pt idx="33">
                  <c:v>50.31665268537677</c:v>
                </c:pt>
                <c:pt idx="34">
                  <c:v>54.70882731720182</c:v>
                </c:pt>
                <c:pt idx="35">
                  <c:v>57.92124123904689</c:v>
                </c:pt>
                <c:pt idx="36">
                  <c:v>59.69816914665501</c:v>
                </c:pt>
                <c:pt idx="37">
                  <c:v>59.84907287373171</c:v>
                </c:pt>
                <c:pt idx="38">
                  <c:v>59.35342969210186</c:v>
                </c:pt>
                <c:pt idx="39">
                  <c:v>61.3552031166501</c:v>
                </c:pt>
                <c:pt idx="40">
                  <c:v>67.90076304593492</c:v>
                </c:pt>
                <c:pt idx="41">
                  <c:v>79.4351638860504</c:v>
                </c:pt>
                <c:pt idx="42">
                  <c:v>85.31894760832045</c:v>
                </c:pt>
                <c:pt idx="43">
                  <c:v>88.9889190801572</c:v>
                </c:pt>
                <c:pt idx="44">
                  <c:v>91.91541025017302</c:v>
                </c:pt>
                <c:pt idx="45">
                  <c:v>95.6591564452238</c:v>
                </c:pt>
                <c:pt idx="46">
                  <c:v>98.28960117138108</c:v>
                </c:pt>
                <c:pt idx="47">
                  <c:v>100.0</c:v>
                </c:pt>
                <c:pt idx="48">
                  <c:v>101.5977033400145</c:v>
                </c:pt>
                <c:pt idx="49">
                  <c:v>102.4693155476072</c:v>
                </c:pt>
                <c:pt idx="50">
                  <c:v>104.073412431464</c:v>
                </c:pt>
                <c:pt idx="51">
                  <c:v>104.1933255911603</c:v>
                </c:pt>
                <c:pt idx="52">
                  <c:v>104.0594755721308</c:v>
                </c:pt>
                <c:pt idx="53">
                  <c:v>103.1703338180715</c:v>
                </c:pt>
                <c:pt idx="54">
                  <c:v>102.002279685869</c:v>
                </c:pt>
                <c:pt idx="55">
                  <c:v>98.58066826706364</c:v>
                </c:pt>
                <c:pt idx="56">
                  <c:v>97.9442337316688</c:v>
                </c:pt>
                <c:pt idx="57">
                  <c:v>97.53435265385868</c:v>
                </c:pt>
                <c:pt idx="58">
                  <c:v>98.0209939310121</c:v>
                </c:pt>
                <c:pt idx="59">
                  <c:v>98.39888012145938</c:v>
                </c:pt>
                <c:pt idx="60">
                  <c:v>99.29236689478994</c:v>
                </c:pt>
                <c:pt idx="61">
                  <c:v>99.87575553205335</c:v>
                </c:pt>
                <c:pt idx="62">
                  <c:v>100.2003476829043</c:v>
                </c:pt>
                <c:pt idx="63">
                  <c:v>100.4829402287897</c:v>
                </c:pt>
                <c:pt idx="64">
                  <c:v>101.2975577819667</c:v>
                </c:pt>
                <c:pt idx="65">
                  <c:v>102.0345216069795</c:v>
                </c:pt>
                <c:pt idx="66">
                  <c:v>102.4794208231985</c:v>
                </c:pt>
                <c:pt idx="67">
                  <c:v>101.6593384157106</c:v>
                </c:pt>
                <c:pt idx="68">
                  <c:v>100.676479909628</c:v>
                </c:pt>
                <c:pt idx="69">
                  <c:v>99.95078929793654</c:v>
                </c:pt>
                <c:pt idx="70">
                  <c:v>100.0454015631986</c:v>
                </c:pt>
                <c:pt idx="71">
                  <c:v>100.2227867371831</c:v>
                </c:pt>
                <c:pt idx="72">
                  <c:v>100.5564053937825</c:v>
                </c:pt>
                <c:pt idx="73">
                  <c:v>100.7588509628666</c:v>
                </c:pt>
                <c:pt idx="74">
                  <c:v>100.5769179844895</c:v>
                </c:pt>
                <c:pt idx="75">
                  <c:v>100.525529497849</c:v>
                </c:pt>
                <c:pt idx="76">
                  <c:v>100.2370082364087</c:v>
                </c:pt>
                <c:pt idx="77">
                  <c:v>99.54734239787871</c:v>
                </c:pt>
                <c:pt idx="78">
                  <c:v>98.86753637461997</c:v>
                </c:pt>
                <c:pt idx="79">
                  <c:v>80.80844146257208</c:v>
                </c:pt>
                <c:pt idx="80">
                  <c:v>55.60947986162919</c:v>
                </c:pt>
                <c:pt idx="81">
                  <c:v>57.51252767261654</c:v>
                </c:pt>
                <c:pt idx="82">
                  <c:v>54.35514089279457</c:v>
                </c:pt>
                <c:pt idx="83">
                  <c:v>52.4824530548975</c:v>
                </c:pt>
                <c:pt idx="84">
                  <c:v>51.91125829334813</c:v>
                </c:pt>
                <c:pt idx="85">
                  <c:v>53.51363927110475</c:v>
                </c:pt>
                <c:pt idx="86">
                  <c:v>51.87594344959625</c:v>
                </c:pt>
                <c:pt idx="87">
                  <c:v>53.10864762781527</c:v>
                </c:pt>
                <c:pt idx="88">
                  <c:v>53.65773926232622</c:v>
                </c:pt>
                <c:pt idx="89">
                  <c:v>55.1229850267582</c:v>
                </c:pt>
                <c:pt idx="90">
                  <c:v>56.54778797098611</c:v>
                </c:pt>
                <c:pt idx="91">
                  <c:v>55.59825974597218</c:v>
                </c:pt>
                <c:pt idx="92">
                  <c:v>55.74159717886842</c:v>
                </c:pt>
                <c:pt idx="93">
                  <c:v>54.1037156061705</c:v>
                </c:pt>
                <c:pt idx="94">
                  <c:v>53.3788420446754</c:v>
                </c:pt>
                <c:pt idx="95">
                  <c:v>53.34977910749249</c:v>
                </c:pt>
                <c:pt idx="96">
                  <c:v>51.55844163992067</c:v>
                </c:pt>
                <c:pt idx="97">
                  <c:v>51.72928268558673</c:v>
                </c:pt>
                <c:pt idx="98">
                  <c:v>51.72628998637225</c:v>
                </c:pt>
                <c:pt idx="99">
                  <c:v>52.58732013174539</c:v>
                </c:pt>
                <c:pt idx="100">
                  <c:v>53.78411455106099</c:v>
                </c:pt>
                <c:pt idx="101">
                  <c:v>55.14219115092348</c:v>
                </c:pt>
                <c:pt idx="102">
                  <c:v>56.53654932475926</c:v>
                </c:pt>
                <c:pt idx="103">
                  <c:v>57.11383143631441</c:v>
                </c:pt>
                <c:pt idx="104">
                  <c:v>57.78260182421288</c:v>
                </c:pt>
                <c:pt idx="105">
                  <c:v>58.50122198604709</c:v>
                </c:pt>
                <c:pt idx="106">
                  <c:v>58.8800052808269</c:v>
                </c:pt>
                <c:pt idx="107">
                  <c:v>59.45816963136085</c:v>
                </c:pt>
                <c:pt idx="108">
                  <c:v>60.2789933464536</c:v>
                </c:pt>
                <c:pt idx="109">
                  <c:v>60.64587704951182</c:v>
                </c:pt>
                <c:pt idx="110">
                  <c:v>61.6167339407519</c:v>
                </c:pt>
                <c:pt idx="111">
                  <c:v>62.25528127894049</c:v>
                </c:pt>
                <c:pt idx="112">
                  <c:v>62.50320228052201</c:v>
                </c:pt>
                <c:pt idx="113">
                  <c:v>63.448625191116</c:v>
                </c:pt>
                <c:pt idx="114">
                  <c:v>63.47858223581214</c:v>
                </c:pt>
                <c:pt idx="115">
                  <c:v>63.26244814580257</c:v>
                </c:pt>
                <c:pt idx="116">
                  <c:v>63.32492239494564</c:v>
                </c:pt>
                <c:pt idx="117">
                  <c:v>63.56556866297336</c:v>
                </c:pt>
                <c:pt idx="118">
                  <c:v>64.10400101963377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FCF-48CC-AEE0-1D18E7A58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7323320"/>
        <c:axId val="2073078568"/>
      </c:lineChart>
      <c:dateAx>
        <c:axId val="2077317032"/>
        <c:scaling>
          <c:orientation val="minMax"/>
        </c:scaling>
        <c:delete val="1"/>
        <c:axPos val="b"/>
        <c:numFmt formatCode="mm\.\å\å" sourceLinked="1"/>
        <c:majorTickMark val="out"/>
        <c:minorTickMark val="none"/>
        <c:tickLblPos val="nextTo"/>
        <c:crossAx val="2077316248"/>
        <c:crosses val="autoZero"/>
        <c:auto val="1"/>
        <c:lblOffset val="100"/>
        <c:baseTimeUnit val="months"/>
      </c:dateAx>
      <c:valAx>
        <c:axId val="20773162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nb-NO"/>
            </a:pPr>
            <a:endParaRPr lang="en-US"/>
          </a:p>
        </c:txPr>
        <c:crossAx val="2077317032"/>
        <c:crossesAt val="32112.0"/>
        <c:crossBetween val="between"/>
      </c:valAx>
      <c:dateAx>
        <c:axId val="2077323320"/>
        <c:scaling>
          <c:orientation val="minMax"/>
        </c:scaling>
        <c:delete val="1"/>
        <c:axPos val="b"/>
        <c:numFmt formatCode="mm\.\å\å" sourceLinked="1"/>
        <c:majorTickMark val="out"/>
        <c:minorTickMark val="none"/>
        <c:tickLblPos val="nextTo"/>
        <c:crossAx val="2073078568"/>
        <c:crosses val="autoZero"/>
        <c:auto val="1"/>
        <c:lblOffset val="100"/>
        <c:baseTimeUnit val="months"/>
      </c:dateAx>
      <c:valAx>
        <c:axId val="207307856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one"/>
        <c:txPr>
          <a:bodyPr/>
          <a:lstStyle/>
          <a:p>
            <a:pPr>
              <a:defRPr lang="nb-NO"/>
            </a:pPr>
            <a:endParaRPr lang="en-US"/>
          </a:p>
        </c:txPr>
        <c:crossAx val="2077323320"/>
        <c:crosses val="max"/>
        <c:crossBetween val="between"/>
      </c:valAx>
      <c:spPr>
        <a:noFill/>
        <a:ln w="25373">
          <a:noFill/>
        </a:ln>
      </c:spPr>
    </c:plotArea>
    <c:legend>
      <c:legendPos val="r"/>
      <c:layout>
        <c:manualLayout>
          <c:xMode val="edge"/>
          <c:yMode val="edge"/>
          <c:x val="0.73893247159134"/>
          <c:y val="0.126580545852821"/>
          <c:w val="0.251808292749533"/>
          <c:h val="0.746838750419355"/>
        </c:manualLayout>
      </c:layout>
      <c:overlay val="0"/>
      <c:txPr>
        <a:bodyPr/>
        <a:lstStyle/>
        <a:p>
          <a:pPr>
            <a:defRPr lang="nb-NO" sz="1399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798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637A53E-CC21-4FDA-9F73-4EC18AD68796}" type="datetimeFigureOut">
              <a:rPr lang="nb-NO"/>
              <a:pPr>
                <a:defRPr/>
              </a:pPr>
              <a:t>23/01/17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8C83FC8-A63F-4844-8CBE-69F332043194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75159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0AC27F-DD8E-4A36-80EF-AF2D0A9B90DB}" type="datetimeFigureOut">
              <a:rPr lang="nb-NO"/>
              <a:pPr>
                <a:defRPr/>
              </a:pPr>
              <a:t>23/01/17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69784AA-9696-4A21-92BA-3BA22A74B55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977720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9784AA-9696-4A21-92BA-3BA22A74B55F}" type="slidenum">
              <a:rPr lang="nb-NO" altLang="nb-NO" smtClean="0"/>
              <a:pPr>
                <a:defRPr/>
              </a:pPr>
              <a:t>1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96703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9784AA-9696-4A21-92BA-3BA22A74B55F}" type="slidenum">
              <a:rPr lang="nb-NO" altLang="nb-NO" smtClean="0"/>
              <a:pPr>
                <a:defRPr/>
              </a:pPr>
              <a:t>2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50864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9784AA-9696-4A21-92BA-3BA22A74B55F}" type="slidenum">
              <a:rPr lang="nb-NO" altLang="nb-NO" smtClean="0"/>
              <a:pPr>
                <a:defRPr/>
              </a:pPr>
              <a:t>3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09495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9784AA-9696-4A21-92BA-3BA22A74B55F}" type="slidenum">
              <a:rPr lang="nb-NO" altLang="nb-NO" smtClean="0"/>
              <a:pPr>
                <a:defRPr/>
              </a:pPr>
              <a:t>4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17845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9784AA-9696-4A21-92BA-3BA22A74B55F}" type="slidenum">
              <a:rPr lang="nb-NO" altLang="nb-NO" smtClean="0"/>
              <a:pPr>
                <a:defRPr/>
              </a:pPr>
              <a:t>5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95201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9784AA-9696-4A21-92BA-3BA22A74B55F}" type="slidenum">
              <a:rPr lang="nb-NO" altLang="nb-NO" smtClean="0"/>
              <a:pPr>
                <a:defRPr/>
              </a:pPr>
              <a:t>6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581660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9784AA-9696-4A21-92BA-3BA22A74B55F}" type="slidenum">
              <a:rPr lang="nb-NO" altLang="nb-NO" smtClean="0"/>
              <a:pPr>
                <a:defRPr/>
              </a:pPr>
              <a:t>7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09756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9784AA-9696-4A21-92BA-3BA22A74B55F}" type="slidenum">
              <a:rPr lang="nb-NO" altLang="nb-NO" smtClean="0"/>
              <a:pPr>
                <a:defRPr/>
              </a:pPr>
              <a:t>8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930235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9784AA-9696-4A21-92BA-3BA22A74B55F}" type="slidenum">
              <a:rPr lang="nb-NO" altLang="nb-NO" smtClean="0"/>
              <a:pPr>
                <a:defRPr/>
              </a:pPr>
              <a:t>9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217674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9784AA-9696-4A21-92BA-3BA22A74B55F}" type="slidenum">
              <a:rPr lang="nb-NO" altLang="nb-NO" smtClean="0"/>
              <a:pPr>
                <a:defRPr/>
              </a:pPr>
              <a:t>10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642325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nb-NO"/>
          </a:p>
        </p:txBody>
      </p:sp>
      <p:sp>
        <p:nvSpPr>
          <p:cNvPr id="17412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FCB230-2D54-4108-ABA3-376734A44E18}" type="slidenum">
              <a:rPr lang="nb-NO" altLang="nb-NO"/>
              <a:pPr>
                <a:spcBef>
                  <a:spcPct val="0"/>
                </a:spcBef>
              </a:pPr>
              <a:t>11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nb-NO"/>
          </a:p>
        </p:txBody>
      </p:sp>
      <p:sp>
        <p:nvSpPr>
          <p:cNvPr id="15364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95AA47-8B79-464C-A999-B93A72AEAB77}" type="slidenum">
              <a:rPr lang="en-US" altLang="nb-NO"/>
              <a:pPr>
                <a:spcBef>
                  <a:spcPct val="0"/>
                </a:spcBef>
              </a:pPr>
              <a:t>12</a:t>
            </a:fld>
            <a:endParaRPr lang="en-US" alt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9784AA-9696-4A21-92BA-3BA22A74B55F}" type="slidenum">
              <a:rPr lang="nb-NO" altLang="nb-NO" smtClean="0"/>
              <a:pPr>
                <a:defRPr/>
              </a:pPr>
              <a:t>13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7947923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nb-NO"/>
          </a:p>
        </p:txBody>
      </p:sp>
      <p:sp>
        <p:nvSpPr>
          <p:cNvPr id="40964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468A1D-A833-4FC4-B1F6-75A34E5A84E6}" type="slidenum">
              <a:rPr lang="nb-NO" altLang="nb-NO"/>
              <a:pPr>
                <a:spcBef>
                  <a:spcPct val="0"/>
                </a:spcBef>
              </a:pPr>
              <a:t>14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BE91C-B621-4BF2-AB29-5DFFF530216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658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BE91C-B621-4BF2-AB29-5DFFF530216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034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nb-NO"/>
          </a:p>
        </p:txBody>
      </p:sp>
      <p:sp>
        <p:nvSpPr>
          <p:cNvPr id="22532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61FDD6A-56F0-46D6-BD02-B39FC608102E}" type="slidenum">
              <a:rPr lang="nb-NO" altLang="nb-NO"/>
              <a:pPr>
                <a:spcBef>
                  <a:spcPct val="0"/>
                </a:spcBef>
              </a:pPr>
              <a:t>17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nb-NO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7A0E213-12CF-430B-9D47-721540BA7381}" type="slidenum">
              <a:rPr lang="nb-NO" altLang="nb-NO"/>
              <a:pPr>
                <a:spcBef>
                  <a:spcPct val="0"/>
                </a:spcBef>
              </a:pPr>
              <a:t>18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nb-NO"/>
          </a:p>
        </p:txBody>
      </p:sp>
      <p:sp>
        <p:nvSpPr>
          <p:cNvPr id="26628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570042-7A58-4E49-B06B-251A84E8C5C8}" type="slidenum">
              <a:rPr lang="nb-NO" altLang="nb-NO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19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nb-NO"/>
          </a:p>
        </p:txBody>
      </p:sp>
      <p:sp>
        <p:nvSpPr>
          <p:cNvPr id="67588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5A19E6-64B0-45F3-9198-D257BFA69AAC}" type="slidenum">
              <a:rPr lang="nb-NO" altLang="nb-NO"/>
              <a:pPr>
                <a:spcBef>
                  <a:spcPct val="0"/>
                </a:spcBef>
              </a:pPr>
              <a:t>20</a:t>
            </a:fld>
            <a:endParaRPr lang="nb-NO" alt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FCB9D-5A1A-4636-B011-08BED2E583C2}" type="datetimeFigureOut">
              <a:rPr lang="nb-NO"/>
              <a:pPr>
                <a:defRPr/>
              </a:pPr>
              <a:t>23/01/17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6B57E-CD09-4ABD-A278-2E4C485FBBE3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330327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E37AA-8990-49F8-97DB-0403F161ED2F}" type="datetimeFigureOut">
              <a:rPr lang="nb-NO"/>
              <a:pPr>
                <a:defRPr/>
              </a:pPr>
              <a:t>23/01/17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7EDF2-5879-4393-9EB0-31432720626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67264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6CE49-8B83-4521-A996-888AE9D99700}" type="datetimeFigureOut">
              <a:rPr lang="nb-NO"/>
              <a:pPr>
                <a:defRPr/>
              </a:pPr>
              <a:t>23/01/17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3AB13-9E93-4EE7-85C5-B23060F72026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809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95846-B8DC-4772-BD35-F6F255F3FE15}" type="datetimeFigureOut">
              <a:rPr lang="nb-NO"/>
              <a:pPr>
                <a:defRPr/>
              </a:pPr>
              <a:t>23/01/17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2591E-1AA5-4122-8478-5D2C0AD7844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4329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FDDBF-6379-4CD5-AEA5-3C99E959FC16}" type="datetimeFigureOut">
              <a:rPr lang="nb-NO"/>
              <a:pPr>
                <a:defRPr/>
              </a:pPr>
              <a:t>23/01/17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A6101-6A97-4507-B7D7-B2F99B8CF6C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71961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81DD8-B089-422D-A985-9A6BB8DF428D}" type="datetimeFigureOut">
              <a:rPr lang="nb-NO"/>
              <a:pPr>
                <a:defRPr/>
              </a:pPr>
              <a:t>23/01/17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FB149-CABB-435F-9BD0-86E581D0E5B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659841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78EBD-3D60-45C2-B79E-0AAEFC31FDE4}" type="datetimeFigureOut">
              <a:rPr lang="nb-NO"/>
              <a:pPr>
                <a:defRPr/>
              </a:pPr>
              <a:t>23/01/17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0F30E-65F4-42F0-904D-FFD0C8B0A1D6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975052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5C959-D265-4908-9F0F-D3A0FF322319}" type="datetimeFigureOut">
              <a:rPr lang="nb-NO"/>
              <a:pPr>
                <a:defRPr/>
              </a:pPr>
              <a:t>23/01/17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45A44-9FC0-4E72-AB19-B5A1906355A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97527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05439-A584-430F-AB74-5E7B0AFC8E05}" type="datetimeFigureOut">
              <a:rPr lang="nb-NO"/>
              <a:pPr>
                <a:defRPr/>
              </a:pPr>
              <a:t>23/01/17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15F90-4518-4426-9898-D9A728C1DBD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50206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4DC11-A840-4FBD-A435-BE5E9191C6B3}" type="datetimeFigureOut">
              <a:rPr lang="nb-NO"/>
              <a:pPr>
                <a:defRPr/>
              </a:pPr>
              <a:t>23/01/17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6C742-4E1E-425A-B8D0-C2AB9DD04700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78857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4C966-8339-41F7-B975-DDA560960C11}" type="datetimeFigureOut">
              <a:rPr lang="nb-NO"/>
              <a:pPr>
                <a:defRPr/>
              </a:pPr>
              <a:t>23/01/17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C986C-2031-47DE-8D82-C179CD82B0E9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4962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27B377-5DBD-44C1-8168-6C13367608DA}" type="datetimeFigureOut">
              <a:rPr lang="nb-NO"/>
              <a:pPr>
                <a:defRPr/>
              </a:pPr>
              <a:t>23/01/17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2CD1D9E-B6F5-4342-B814-AE8569AA4E2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628858"/>
            <a:ext cx="3886200" cy="578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4038600" y="661988"/>
            <a:ext cx="457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800" b="1" dirty="0">
                <a:latin typeface="Arial" panose="020B0604020202020204" pitchFamily="34" charset="0"/>
              </a:rPr>
              <a:t>	</a:t>
            </a:r>
            <a:endParaRPr lang="en-US" altLang="nb-NO" sz="1800" b="1" i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ChangeArrowheads="1"/>
          </p:cNvSpPr>
          <p:nvPr/>
        </p:nvSpPr>
        <p:spPr bwMode="auto">
          <a:xfrm>
            <a:off x="4114800" y="442913"/>
            <a:ext cx="4572000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600" b="1" dirty="0">
                <a:latin typeface="Arial" panose="020B0604020202020204" pitchFamily="34" charset="0"/>
              </a:rPr>
              <a:t>The subject matter is approached from several complementary perspectives.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600" b="1" i="1" u="sng" dirty="0">
                <a:latin typeface="Arial" panose="020B0604020202020204" pitchFamily="34" charset="0"/>
              </a:rPr>
              <a:t>From a historical angle</a:t>
            </a:r>
            <a:r>
              <a:rPr lang="en-US" altLang="nb-NO" sz="1600" b="1" i="1" dirty="0">
                <a:latin typeface="Arial" panose="020B0604020202020204" pitchFamily="34" charset="0"/>
              </a:rPr>
              <a:t>, </a:t>
            </a:r>
            <a:r>
              <a:rPr lang="en-US" altLang="nb-NO" sz="1600" b="1" dirty="0">
                <a:latin typeface="Arial" panose="020B0604020202020204" pitchFamily="34" charset="0"/>
              </a:rPr>
              <a:t>the Handbook charts the mercantilist and </a:t>
            </a:r>
            <a:r>
              <a:rPr lang="en-US" altLang="nb-NO" sz="1600" b="1" dirty="0" err="1">
                <a:latin typeface="Arial" panose="020B0604020202020204" pitchFamily="34" charset="0"/>
              </a:rPr>
              <a:t>cameralist</a:t>
            </a:r>
            <a:r>
              <a:rPr lang="en-US" altLang="nb-NO" sz="1600" b="1" dirty="0">
                <a:latin typeface="Arial" panose="020B0604020202020204" pitchFamily="34" charset="0"/>
              </a:rPr>
              <a:t> theories that emerged from the Renaissance and developed further during the Enlightenment.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600" b="1" i="1" u="sng" dirty="0">
                <a:latin typeface="Arial" panose="020B0604020202020204" pitchFamily="34" charset="0"/>
              </a:rPr>
              <a:t>From a geographical angle</a:t>
            </a:r>
            <a:r>
              <a:rPr lang="en-US" altLang="nb-NO" sz="1600" b="1" i="1" dirty="0">
                <a:latin typeface="Arial" panose="020B0604020202020204" pitchFamily="34" charset="0"/>
              </a:rPr>
              <a:t>, </a:t>
            </a:r>
            <a:r>
              <a:rPr lang="en-US" altLang="nb-NO" sz="1600" b="1" dirty="0">
                <a:latin typeface="Arial" panose="020B0604020202020204" pitchFamily="34" charset="0"/>
              </a:rPr>
              <a:t>it includes chapters on African, Chinese, Indian, and Muslim approaches to economic development.</a:t>
            </a:r>
            <a:r>
              <a:rPr lang="en-US" altLang="nb-NO" sz="1600" b="1" i="1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600" b="1" i="1" u="sng" dirty="0">
                <a:latin typeface="Arial" panose="020B0604020202020204" pitchFamily="34" charset="0"/>
              </a:rPr>
              <a:t>Different schools </a:t>
            </a:r>
            <a:r>
              <a:rPr lang="en-US" altLang="nb-NO" sz="1600" b="1" dirty="0">
                <a:latin typeface="Arial" panose="020B0604020202020204" pitchFamily="34" charset="0"/>
              </a:rPr>
              <a:t>are also explored and discussed including nineteenth century US development theory, Marxist, Schumpeterian, Latin American structuralism, and regulation theories of development.</a:t>
            </a:r>
            <a:r>
              <a:rPr lang="en-US" altLang="nb-NO" sz="1600" b="1" i="1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600" b="1" i="1" u="sng" dirty="0">
                <a:latin typeface="Arial" panose="020B0604020202020204" pitchFamily="34" charset="0"/>
              </a:rPr>
              <a:t>Institutions.</a:t>
            </a:r>
            <a:r>
              <a:rPr lang="en-US" altLang="nb-NO" sz="1600" b="1" i="1" dirty="0">
                <a:latin typeface="Arial" panose="020B0604020202020204" pitchFamily="34" charset="0"/>
              </a:rPr>
              <a:t> T</a:t>
            </a:r>
            <a:r>
              <a:rPr lang="en-US" altLang="nb-NO" sz="1600" b="1" dirty="0">
                <a:latin typeface="Arial" panose="020B0604020202020204" pitchFamily="34" charset="0"/>
              </a:rPr>
              <a:t>he Handbook has chapters on important events and institutions including The League of Nations, The Havana Charter, and UNCTAD, as well as on particularly influential development economists.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600" b="1" i="1" u="sng" dirty="0">
                <a:latin typeface="Arial" panose="020B0604020202020204" pitchFamily="34" charset="0"/>
              </a:rPr>
              <a:t>Contemporary topics </a:t>
            </a:r>
            <a:r>
              <a:rPr lang="en-US" altLang="nb-NO" sz="1600" b="1" dirty="0">
                <a:latin typeface="Arial" panose="020B0604020202020204" pitchFamily="34" charset="0"/>
              </a:rPr>
              <a:t>such as the role of finance, feminism, the agrarian issue, and ecology and the environment are also covered in depth.</a:t>
            </a:r>
          </a:p>
        </p:txBody>
      </p:sp>
      <p:pic>
        <p:nvPicPr>
          <p:cNvPr id="614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4988"/>
            <a:ext cx="4038600" cy="609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766763" y="646113"/>
            <a:ext cx="8213725" cy="637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000" b="1" dirty="0">
                <a:latin typeface="Arial" panose="020B0604020202020204" pitchFamily="34" charset="0"/>
              </a:rPr>
              <a:t>Contents:</a:t>
            </a:r>
            <a:r>
              <a:rPr lang="en-US" altLang="nb-NO" sz="1800" dirty="0">
                <a:latin typeface="Arial" panose="020B0604020202020204" pitchFamily="34" charset="0"/>
              </a:rPr>
              <a:t/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/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600" b="1" dirty="0">
                <a:latin typeface="Arial" panose="020B0604020202020204" pitchFamily="34" charset="0"/>
              </a:rPr>
              <a:t>1. Introduction</a:t>
            </a:r>
            <a:r>
              <a:rPr lang="en-US" altLang="nb-NO" sz="1600" dirty="0">
                <a:latin typeface="Arial" panose="020B0604020202020204" pitchFamily="34" charset="0"/>
              </a:rPr>
              <a:t/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>Erik S. </a:t>
            </a:r>
            <a:r>
              <a:rPr lang="en-US" altLang="nb-NO" sz="1600" dirty="0" err="1">
                <a:latin typeface="Arial" panose="020B0604020202020204" pitchFamily="34" charset="0"/>
              </a:rPr>
              <a:t>Reinert</a:t>
            </a:r>
            <a:r>
              <a:rPr lang="en-US" altLang="nb-NO" sz="1600" dirty="0">
                <a:latin typeface="Arial" panose="020B0604020202020204" pitchFamily="34" charset="0"/>
              </a:rPr>
              <a:t>, Rainer </a:t>
            </a:r>
            <a:r>
              <a:rPr lang="en-US" altLang="nb-NO" sz="1600" dirty="0" err="1">
                <a:latin typeface="Arial" panose="020B0604020202020204" pitchFamily="34" charset="0"/>
              </a:rPr>
              <a:t>Kattel</a:t>
            </a:r>
            <a:r>
              <a:rPr lang="en-US" altLang="nb-NO" sz="1600" dirty="0">
                <a:latin typeface="Arial" panose="020B0604020202020204" pitchFamily="34" charset="0"/>
              </a:rPr>
              <a:t> and </a:t>
            </a:r>
            <a:r>
              <a:rPr lang="en-US" altLang="nb-NO" sz="1600" dirty="0" err="1">
                <a:latin typeface="Arial" panose="020B0604020202020204" pitchFamily="34" charset="0"/>
              </a:rPr>
              <a:t>Jayati</a:t>
            </a:r>
            <a:r>
              <a:rPr lang="en-US" altLang="nb-NO" sz="1600" dirty="0">
                <a:latin typeface="Arial" panose="020B0604020202020204" pitchFamily="34" charset="0"/>
              </a:rPr>
              <a:t> </a:t>
            </a:r>
            <a:r>
              <a:rPr lang="en-US" altLang="nb-NO" sz="1600" dirty="0" err="1">
                <a:latin typeface="Arial" panose="020B0604020202020204" pitchFamily="34" charset="0"/>
              </a:rPr>
              <a:t>Ghosh</a:t>
            </a:r>
            <a:r>
              <a:rPr lang="en-US" altLang="nb-NO" sz="1600" dirty="0">
                <a:latin typeface="Arial" panose="020B0604020202020204" pitchFamily="34" charset="0"/>
              </a:rPr>
              <a:t> </a:t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/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b="1" dirty="0">
                <a:latin typeface="Arial" panose="020B0604020202020204" pitchFamily="34" charset="0"/>
              </a:rPr>
              <a:t>PART I DEVELOPMENT THINKING ACROSS HISTORY AND GEOGRAPHY</a:t>
            </a:r>
            <a:br>
              <a:rPr lang="en-US" altLang="nb-NO" sz="1600" b="1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>2. Giovanni </a:t>
            </a:r>
            <a:r>
              <a:rPr lang="en-US" altLang="nb-NO" sz="1600" dirty="0" err="1">
                <a:latin typeface="Arial" panose="020B0604020202020204" pitchFamily="34" charset="0"/>
              </a:rPr>
              <a:t>Botero</a:t>
            </a:r>
            <a:r>
              <a:rPr lang="en-US" altLang="nb-NO" sz="1600" dirty="0">
                <a:latin typeface="Arial" panose="020B0604020202020204" pitchFamily="34" charset="0"/>
              </a:rPr>
              <a:t> (1588) and Antonio Serra (1613): Italy and The Birth of Development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600" dirty="0">
                <a:latin typeface="Arial" panose="020B0604020202020204" pitchFamily="34" charset="0"/>
              </a:rPr>
              <a:t>Economics</a:t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>Erik S. </a:t>
            </a:r>
            <a:r>
              <a:rPr lang="en-US" altLang="nb-NO" sz="1600" dirty="0" err="1">
                <a:latin typeface="Arial" panose="020B0604020202020204" pitchFamily="34" charset="0"/>
              </a:rPr>
              <a:t>Reinert</a:t>
            </a:r>
            <a:r>
              <a:rPr lang="en-US" altLang="nb-NO" sz="1600" dirty="0">
                <a:latin typeface="Arial" panose="020B0604020202020204" pitchFamily="34" charset="0"/>
              </a:rPr>
              <a:t/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/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>3. Economic Emulation and the Politics of International Trade in Early Modern Europe</a:t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 err="1">
                <a:latin typeface="Arial" panose="020B0604020202020204" pitchFamily="34" charset="0"/>
              </a:rPr>
              <a:t>Sophus</a:t>
            </a:r>
            <a:r>
              <a:rPr lang="en-US" altLang="nb-NO" sz="1600" dirty="0">
                <a:latin typeface="Arial" panose="020B0604020202020204" pitchFamily="34" charset="0"/>
              </a:rPr>
              <a:t> A. </a:t>
            </a:r>
            <a:r>
              <a:rPr lang="en-US" altLang="nb-NO" sz="1600" dirty="0" err="1">
                <a:latin typeface="Arial" panose="020B0604020202020204" pitchFamily="34" charset="0"/>
              </a:rPr>
              <a:t>Reinert</a:t>
            </a:r>
            <a:r>
              <a:rPr lang="en-US" altLang="nb-NO" sz="1600" dirty="0">
                <a:latin typeface="Arial" panose="020B0604020202020204" pitchFamily="34" charset="0"/>
              </a:rPr>
              <a:t/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/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>4. </a:t>
            </a:r>
            <a:r>
              <a:rPr lang="en-US" altLang="nb-NO" sz="1600" dirty="0" err="1">
                <a:latin typeface="Arial" panose="020B0604020202020204" pitchFamily="34" charset="0"/>
              </a:rPr>
              <a:t>Cameralism</a:t>
            </a:r>
            <a:r>
              <a:rPr lang="en-US" altLang="nb-NO" sz="1600" dirty="0">
                <a:latin typeface="Arial" panose="020B0604020202020204" pitchFamily="34" charset="0"/>
              </a:rPr>
              <a:t> and the German Tradition of Development Economics</a:t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>Erik S. </a:t>
            </a:r>
            <a:r>
              <a:rPr lang="en-US" altLang="nb-NO" sz="1600" dirty="0" err="1">
                <a:latin typeface="Arial" panose="020B0604020202020204" pitchFamily="34" charset="0"/>
              </a:rPr>
              <a:t>Reinert</a:t>
            </a:r>
            <a:r>
              <a:rPr lang="en-US" altLang="nb-NO" sz="1600" dirty="0">
                <a:latin typeface="Arial" panose="020B0604020202020204" pitchFamily="34" charset="0"/>
              </a:rPr>
              <a:t> and Philipp R. </a:t>
            </a:r>
            <a:r>
              <a:rPr lang="en-US" altLang="nb-NO" sz="1600" dirty="0" err="1">
                <a:latin typeface="Arial" panose="020B0604020202020204" pitchFamily="34" charset="0"/>
              </a:rPr>
              <a:t>Rössner</a:t>
            </a:r>
            <a:r>
              <a:rPr lang="en-US" altLang="nb-NO" sz="1600" dirty="0">
                <a:latin typeface="Arial" panose="020B0604020202020204" pitchFamily="34" charset="0"/>
              </a:rPr>
              <a:t/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/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>5. Friedrich List: From “Spiritual” and Competitive Power to Collaboration</a:t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>Arno </a:t>
            </a:r>
            <a:r>
              <a:rPr lang="en-US" altLang="nb-NO" sz="1600" dirty="0" err="1">
                <a:latin typeface="Arial" panose="020B0604020202020204" pitchFamily="34" charset="0"/>
              </a:rPr>
              <a:t>Mong</a:t>
            </a:r>
            <a:r>
              <a:rPr lang="en-US" altLang="nb-NO" sz="1600" dirty="0">
                <a:latin typeface="Arial" panose="020B0604020202020204" pitchFamily="34" charset="0"/>
              </a:rPr>
              <a:t> </a:t>
            </a:r>
            <a:r>
              <a:rPr lang="en-US" altLang="nb-NO" sz="1600" dirty="0" err="1">
                <a:latin typeface="Arial" panose="020B0604020202020204" pitchFamily="34" charset="0"/>
              </a:rPr>
              <a:t>Daastøl</a:t>
            </a:r>
            <a:r>
              <a:rPr lang="en-US" altLang="nb-NO" sz="1600" dirty="0">
                <a:latin typeface="Arial" panose="020B0604020202020204" pitchFamily="34" charset="0"/>
              </a:rPr>
              <a:t/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/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>6. </a:t>
            </a:r>
            <a:r>
              <a:rPr lang="en-US" altLang="nb-NO" sz="1600" dirty="0" err="1">
                <a:latin typeface="Arial" panose="020B0604020202020204" pitchFamily="34" charset="0"/>
              </a:rPr>
              <a:t>Kathedersozialismus</a:t>
            </a:r>
            <a:r>
              <a:rPr lang="en-US" altLang="nb-NO" sz="1600" dirty="0">
                <a:latin typeface="Arial" panose="020B0604020202020204" pitchFamily="34" charset="0"/>
              </a:rPr>
              <a:t> and the German Historical School</a:t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>Wolfgang </a:t>
            </a:r>
            <a:r>
              <a:rPr lang="en-US" altLang="nb-NO" sz="1600" dirty="0" err="1">
                <a:latin typeface="Arial" panose="020B0604020202020204" pitchFamily="34" charset="0"/>
              </a:rPr>
              <a:t>Drechsler</a:t>
            </a:r>
            <a:endParaRPr lang="en-US" altLang="nb-NO" sz="16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nb-NO" sz="16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600" dirty="0">
                <a:latin typeface="Arial" panose="020B0604020202020204" pitchFamily="34" charset="0"/>
              </a:rPr>
              <a:t>7. Chinese Development Thinking</a:t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600" dirty="0">
                <a:latin typeface="Arial" panose="020B0604020202020204" pitchFamily="34" charset="0"/>
              </a:rPr>
              <a:t>Ting </a:t>
            </a:r>
            <a:r>
              <a:rPr lang="en-US" altLang="nb-NO" sz="1600" dirty="0" err="1">
                <a:latin typeface="Arial" panose="020B0604020202020204" pitchFamily="34" charset="0"/>
              </a:rPr>
              <a:t>Xu</a:t>
            </a:r>
            <a:r>
              <a:rPr lang="en-US" altLang="nb-NO" sz="1800" dirty="0">
                <a:latin typeface="Arial" panose="020B0604020202020204" pitchFamily="34" charset="0"/>
              </a:rPr>
              <a:t/>
            </a:r>
            <a:br>
              <a:rPr lang="en-US" altLang="nb-NO" sz="1800" dirty="0">
                <a:latin typeface="Arial" panose="020B0604020202020204" pitchFamily="34" charset="0"/>
              </a:rPr>
            </a:br>
            <a:endParaRPr lang="en-US" altLang="nb-NO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838200" y="87313"/>
            <a:ext cx="8102600" cy="677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400">
                <a:latin typeface="Arial" panose="020B0604020202020204" pitchFamily="34" charset="0"/>
              </a:rPr>
              <a:t>8. The Economic Cycle of Imperial China and Its Development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Xuan Zhao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/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9. The Islamic World and Capitalism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Ali Kadri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/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10. Unity and Diversity in the Ottoman School of National Economy: A Reappraisal of Ziya Gökalp and Ethem Nejat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Eyüp Özveren, Mehmet Salih Erkek and Hüseyin Safa Ünal 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/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11. Development Thinking in India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Goddanti Omkarnath 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/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12. Latin American Structuralism: The Co-Evolution of Technology, Structural Change and Economic Growth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Mario Cimoli and Gabriel Porcile 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/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13. Revisiting the Debate on National Autonomous Development in Africa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Issa G. Shivji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/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14. Development as the Struggle for Liberation from Hegemonic Structure of Domination and Control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Yash Tandon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/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15. The League of Nations and Alternative Economic Perspectives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Carolyn N. Biltoft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/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16. The Havana Charter: When State and Market Shake Hands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Jean-Christophe Graz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/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17. The UNCTAD System of Political Economy</a:t>
            </a:r>
            <a:br>
              <a:rPr lang="en-US" altLang="nb-NO" sz="1400">
                <a:latin typeface="Arial" panose="020B0604020202020204" pitchFamily="34" charset="0"/>
              </a:rPr>
            </a:br>
            <a:r>
              <a:rPr lang="en-US" altLang="nb-NO" sz="1400">
                <a:latin typeface="Arial" panose="020B0604020202020204" pitchFamily="34" charset="0"/>
              </a:rPr>
              <a:t>Ricardo Bielschowsky and Antonio Carlos Macedo e Silva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2"/>
          <p:cNvSpPr txBox="1">
            <a:spLocks noChangeArrowheads="1"/>
          </p:cNvSpPr>
          <p:nvPr/>
        </p:nvSpPr>
        <p:spPr bwMode="auto">
          <a:xfrm>
            <a:off x="668338" y="171450"/>
            <a:ext cx="8174037" cy="681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600" b="1" dirty="0">
                <a:latin typeface="Arial" panose="020B0604020202020204" pitchFamily="34" charset="0"/>
              </a:rPr>
              <a:t>PART II APPROACHES TO UNDERSTANDING DEVELOPMENT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600" dirty="0">
                <a:latin typeface="Arial" panose="020B0604020202020204" pitchFamily="34" charset="0"/>
              </a:rPr>
              <a:t/>
            </a:r>
            <a:br>
              <a:rPr lang="en-US" altLang="nb-NO" sz="16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18. Marxist Theory and the “Underdeveloped Economies”</a:t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 err="1">
                <a:latin typeface="Arial" panose="020B0604020202020204" pitchFamily="34" charset="0"/>
              </a:rPr>
              <a:t>Prabhat</a:t>
            </a:r>
            <a:r>
              <a:rPr lang="en-US" altLang="nb-NO" sz="1500" dirty="0">
                <a:latin typeface="Arial" panose="020B0604020202020204" pitchFamily="34" charset="0"/>
              </a:rPr>
              <a:t> Patnaik</a:t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/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19. Economic Development as an Evolutionary Process</a:t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Richard B. Nelson</a:t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/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20. Classical Development Economists of the Mid-20th Century</a:t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Rainer </a:t>
            </a:r>
            <a:r>
              <a:rPr lang="en-US" altLang="nb-NO" sz="1500" dirty="0" err="1">
                <a:latin typeface="Arial" panose="020B0604020202020204" pitchFamily="34" charset="0"/>
              </a:rPr>
              <a:t>Kattel</a:t>
            </a:r>
            <a:r>
              <a:rPr lang="en-US" altLang="nb-NO" sz="1500" dirty="0">
                <a:latin typeface="Arial" panose="020B0604020202020204" pitchFamily="34" charset="0"/>
              </a:rPr>
              <a:t>, Jan A. </a:t>
            </a:r>
            <a:r>
              <a:rPr lang="en-US" altLang="nb-NO" sz="1500" dirty="0" err="1">
                <a:latin typeface="Arial" panose="020B0604020202020204" pitchFamily="34" charset="0"/>
              </a:rPr>
              <a:t>Kregel</a:t>
            </a:r>
            <a:r>
              <a:rPr lang="en-US" altLang="nb-NO" sz="1500" dirty="0">
                <a:latin typeface="Arial" panose="020B0604020202020204" pitchFamily="34" charset="0"/>
              </a:rPr>
              <a:t> and Erik S. </a:t>
            </a:r>
            <a:r>
              <a:rPr lang="en-US" altLang="nb-NO" sz="1500" dirty="0" err="1">
                <a:latin typeface="Arial" panose="020B0604020202020204" pitchFamily="34" charset="0"/>
              </a:rPr>
              <a:t>Reinert</a:t>
            </a:r>
            <a:r>
              <a:rPr lang="en-US" altLang="nb-NO" sz="1500" dirty="0">
                <a:latin typeface="Arial" panose="020B0604020202020204" pitchFamily="34" charset="0"/>
              </a:rPr>
              <a:t/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/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21. Development and </a:t>
            </a:r>
            <a:r>
              <a:rPr lang="en-US" altLang="nb-NO" sz="1500" dirty="0" err="1">
                <a:latin typeface="Arial" panose="020B0604020202020204" pitchFamily="34" charset="0"/>
              </a:rPr>
              <a:t>Régulation</a:t>
            </a:r>
            <a:r>
              <a:rPr lang="en-US" altLang="nb-NO" sz="1500" dirty="0">
                <a:latin typeface="Arial" panose="020B0604020202020204" pitchFamily="34" charset="0"/>
              </a:rPr>
              <a:t> Theory</a:t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Robert Boyer</a:t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/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22. The “Dependency School” and its Aftermath: Why Latin America’s Critical Thinking Switched from One Type of “Absolute Certainties” to Another, Gabriel Palma</a:t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/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23. Feminist Approaches to Development</a:t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Maria </a:t>
            </a:r>
            <a:r>
              <a:rPr lang="en-US" altLang="nb-NO" sz="1500" dirty="0" err="1">
                <a:latin typeface="Arial" panose="020B0604020202020204" pitchFamily="34" charset="0"/>
              </a:rPr>
              <a:t>Sangrario</a:t>
            </a:r>
            <a:r>
              <a:rPr lang="en-US" altLang="nb-NO" sz="1500" dirty="0">
                <a:latin typeface="Arial" panose="020B0604020202020204" pitchFamily="34" charset="0"/>
              </a:rPr>
              <a:t> </a:t>
            </a:r>
            <a:r>
              <a:rPr lang="en-US" altLang="nb-NO" sz="1500" dirty="0" err="1">
                <a:latin typeface="Arial" panose="020B0604020202020204" pitchFamily="34" charset="0"/>
              </a:rPr>
              <a:t>Floro</a:t>
            </a:r>
            <a:r>
              <a:rPr lang="en-US" altLang="nb-NO" sz="1500" dirty="0">
                <a:latin typeface="Arial" panose="020B0604020202020204" pitchFamily="34" charset="0"/>
              </a:rPr>
              <a:t> </a:t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/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24. Reading Freeman when Ladders for Development are Gone</a:t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Rodrigo </a:t>
            </a:r>
            <a:r>
              <a:rPr lang="en-US" altLang="nb-NO" sz="1500" dirty="0" err="1">
                <a:latin typeface="Arial" panose="020B0604020202020204" pitchFamily="34" charset="0"/>
              </a:rPr>
              <a:t>Arocena</a:t>
            </a:r>
            <a:r>
              <a:rPr lang="en-US" altLang="nb-NO" sz="1500" dirty="0">
                <a:latin typeface="Arial" panose="020B0604020202020204" pitchFamily="34" charset="0"/>
              </a:rPr>
              <a:t> and Judith </a:t>
            </a:r>
            <a:r>
              <a:rPr lang="en-US" altLang="nb-NO" sz="1500" dirty="0" err="1">
                <a:latin typeface="Arial" panose="020B0604020202020204" pitchFamily="34" charset="0"/>
              </a:rPr>
              <a:t>Sutz</a:t>
            </a:r>
            <a:r>
              <a:rPr lang="en-US" altLang="nb-NO" sz="1500" dirty="0">
                <a:latin typeface="Arial" panose="020B0604020202020204" pitchFamily="34" charset="0"/>
              </a:rPr>
              <a:t/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/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25. Albert O. Hirschman</a:t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Michele </a:t>
            </a:r>
            <a:r>
              <a:rPr lang="en-US" altLang="nb-NO" sz="1500" dirty="0" err="1">
                <a:latin typeface="Arial" panose="020B0604020202020204" pitchFamily="34" charset="0"/>
              </a:rPr>
              <a:t>Alacevich</a:t>
            </a:r>
            <a:r>
              <a:rPr lang="en-US" altLang="nb-NO" sz="1500" dirty="0">
                <a:latin typeface="Arial" panose="020B0604020202020204" pitchFamily="34" charset="0"/>
              </a:rPr>
              <a:t/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/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>
                <a:latin typeface="Arial" panose="020B0604020202020204" pitchFamily="34" charset="0"/>
              </a:rPr>
              <a:t>26. Michal </a:t>
            </a:r>
            <a:r>
              <a:rPr lang="en-US" altLang="nb-NO" sz="1500" dirty="0" err="1">
                <a:latin typeface="Arial" panose="020B0604020202020204" pitchFamily="34" charset="0"/>
              </a:rPr>
              <a:t>Kalecki</a:t>
            </a:r>
            <a:r>
              <a:rPr lang="en-US" altLang="nb-NO" sz="1500" dirty="0">
                <a:latin typeface="Arial" panose="020B0604020202020204" pitchFamily="34" charset="0"/>
              </a:rPr>
              <a:t/>
            </a:r>
            <a:br>
              <a:rPr lang="en-US" altLang="nb-NO" sz="1500" dirty="0">
                <a:latin typeface="Arial" panose="020B0604020202020204" pitchFamily="34" charset="0"/>
              </a:rPr>
            </a:br>
            <a:r>
              <a:rPr lang="en-US" altLang="nb-NO" sz="1500" dirty="0" err="1">
                <a:latin typeface="Arial" panose="020B0604020202020204" pitchFamily="34" charset="0"/>
              </a:rPr>
              <a:t>Jayati</a:t>
            </a:r>
            <a:r>
              <a:rPr lang="en-US" altLang="nb-NO" sz="1500" dirty="0">
                <a:latin typeface="Arial" panose="020B0604020202020204" pitchFamily="34" charset="0"/>
              </a:rPr>
              <a:t> Ghosh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731838" y="377825"/>
            <a:ext cx="7793672" cy="689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800" b="1" dirty="0">
                <a:latin typeface="Arial" panose="020B0604020202020204" pitchFamily="34" charset="0"/>
              </a:rPr>
              <a:t>PART III ISSUES IN DEVELOPMENT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>
                <a:latin typeface="Arial" panose="020B0604020202020204" pitchFamily="34" charset="0"/>
              </a:rPr>
              <a:t/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>27. The Agrarian Question and Trajectories of Economic Transformation: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>
                <a:latin typeface="Arial" panose="020B0604020202020204" pitchFamily="34" charset="0"/>
              </a:rPr>
              <a:t>A Perspective from Agrarian South</a:t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>Sam </a:t>
            </a:r>
            <a:r>
              <a:rPr lang="en-US" altLang="nb-NO" sz="1800" dirty="0" err="1">
                <a:latin typeface="Arial" panose="020B0604020202020204" pitchFamily="34" charset="0"/>
              </a:rPr>
              <a:t>Moyo</a:t>
            </a:r>
            <a:r>
              <a:rPr lang="en-US" altLang="nb-NO" sz="1800" dirty="0">
                <a:latin typeface="Arial" panose="020B0604020202020204" pitchFamily="34" charset="0"/>
              </a:rPr>
              <a:t>, Praveen </a:t>
            </a:r>
            <a:r>
              <a:rPr lang="en-US" altLang="nb-NO" sz="1800" dirty="0" err="1">
                <a:latin typeface="Arial" panose="020B0604020202020204" pitchFamily="34" charset="0"/>
              </a:rPr>
              <a:t>Jha</a:t>
            </a:r>
            <a:r>
              <a:rPr lang="en-US" altLang="nb-NO" sz="1800" dirty="0">
                <a:latin typeface="Arial" panose="020B0604020202020204" pitchFamily="34" charset="0"/>
              </a:rPr>
              <a:t> and Paris </a:t>
            </a:r>
            <a:r>
              <a:rPr lang="en-US" altLang="nb-NO" sz="1800" dirty="0" err="1">
                <a:latin typeface="Arial" panose="020B0604020202020204" pitchFamily="34" charset="0"/>
              </a:rPr>
              <a:t>Yeros</a:t>
            </a:r>
            <a:r>
              <a:rPr lang="en-US" altLang="nb-NO" sz="1800" dirty="0">
                <a:latin typeface="Arial" panose="020B0604020202020204" pitchFamily="34" charset="0"/>
              </a:rPr>
              <a:t/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/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>28. The Effective Demand Approach to Economic Development</a:t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>Jan A. </a:t>
            </a:r>
            <a:r>
              <a:rPr lang="en-US" altLang="nb-NO" sz="1800" dirty="0" err="1">
                <a:latin typeface="Arial" panose="020B0604020202020204" pitchFamily="34" charset="0"/>
              </a:rPr>
              <a:t>Kregel</a:t>
            </a:r>
            <a:r>
              <a:rPr lang="en-US" altLang="nb-NO" sz="1800" dirty="0">
                <a:latin typeface="Arial" panose="020B0604020202020204" pitchFamily="34" charset="0"/>
              </a:rPr>
              <a:t> </a:t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/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>29. Development Planning</a:t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>C.P. Chandrasekhar</a:t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/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>30. The Nordic Route to Development</a:t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>Lars </a:t>
            </a:r>
            <a:r>
              <a:rPr lang="en-US" altLang="nb-NO" sz="1800" dirty="0" err="1">
                <a:latin typeface="Arial" panose="020B0604020202020204" pitchFamily="34" charset="0"/>
              </a:rPr>
              <a:t>Mjøset</a:t>
            </a:r>
            <a:r>
              <a:rPr lang="en-US" altLang="nb-NO" sz="1800" dirty="0">
                <a:latin typeface="Arial" panose="020B0604020202020204" pitchFamily="34" charset="0"/>
              </a:rPr>
              <a:t> </a:t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/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>31. Competitiveness and Development: A Schumpeterian Approach</a:t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>Mehdi </a:t>
            </a:r>
            <a:r>
              <a:rPr lang="en-US" altLang="nb-NO" sz="1800" dirty="0" err="1">
                <a:latin typeface="Arial" panose="020B0604020202020204" pitchFamily="34" charset="0"/>
              </a:rPr>
              <a:t>Shafaeddin</a:t>
            </a:r>
            <a:r>
              <a:rPr lang="en-US" altLang="nb-NO" sz="1800" dirty="0">
                <a:latin typeface="Arial" panose="020B0604020202020204" pitchFamily="34" charset="0"/>
              </a:rPr>
              <a:t/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/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>32. Innovation Systems and Development: History, Theory and Challenges</a:t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>Bengt-</a:t>
            </a:r>
            <a:r>
              <a:rPr lang="en-US" altLang="nb-NO" sz="1800" dirty="0" err="1">
                <a:latin typeface="Arial" panose="020B0604020202020204" pitchFamily="34" charset="0"/>
              </a:rPr>
              <a:t>Åke</a:t>
            </a:r>
            <a:r>
              <a:rPr lang="en-US" altLang="nb-NO" sz="1800" dirty="0">
                <a:latin typeface="Arial" panose="020B0604020202020204" pitchFamily="34" charset="0"/>
              </a:rPr>
              <a:t> Lundvall</a:t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/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>33. Latecomer </a:t>
            </a:r>
            <a:r>
              <a:rPr lang="en-US" altLang="nb-NO" sz="1800" dirty="0" err="1">
                <a:latin typeface="Arial" panose="020B0604020202020204" pitchFamily="34" charset="0"/>
              </a:rPr>
              <a:t>Industrialisation</a:t>
            </a:r>
            <a:r>
              <a:rPr lang="en-US" altLang="nb-NO" sz="1800" dirty="0">
                <a:latin typeface="Arial" panose="020B0604020202020204" pitchFamily="34" charset="0"/>
              </a:rPr>
              <a:t/>
            </a:r>
            <a:br>
              <a:rPr lang="en-US" altLang="nb-NO" sz="1800" dirty="0">
                <a:latin typeface="Arial" panose="020B0604020202020204" pitchFamily="34" charset="0"/>
              </a:rPr>
            </a:br>
            <a:r>
              <a:rPr lang="en-US" altLang="nb-NO" sz="1800" dirty="0">
                <a:latin typeface="Arial" panose="020B0604020202020204" pitchFamily="34" charset="0"/>
              </a:rPr>
              <a:t>John A. Mathews</a:t>
            </a:r>
            <a:r>
              <a:rPr lang="en-US" altLang="nb-NO" sz="1400" dirty="0">
                <a:latin typeface="Arial" panose="020B0604020202020204" pitchFamily="34" charset="0"/>
              </a:rPr>
              <a:t/>
            </a:r>
            <a:br>
              <a:rPr lang="en-US" altLang="nb-NO" sz="1400" dirty="0">
                <a:latin typeface="Arial" panose="020B0604020202020204" pitchFamily="34" charset="0"/>
              </a:rPr>
            </a:br>
            <a:r>
              <a:rPr lang="en-US" altLang="nb-NO" sz="1400" dirty="0">
                <a:latin typeface="Arial" panose="020B0604020202020204" pitchFamily="34" charset="0"/>
              </a:rPr>
              <a:t/>
            </a:r>
            <a:br>
              <a:rPr lang="en-US" altLang="nb-NO" sz="1400" dirty="0">
                <a:latin typeface="Arial" panose="020B0604020202020204" pitchFamily="34" charset="0"/>
              </a:rPr>
            </a:br>
            <a:endParaRPr lang="en-US" altLang="nb-NO" sz="1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685800" y="152400"/>
            <a:ext cx="8261350" cy="701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600">
                <a:latin typeface="Arial" panose="020B0604020202020204" pitchFamily="34" charset="0"/>
              </a:rPr>
              <a:t>34. The Developmental State in the Late 20th Century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Elizabeth Thurbon and Linda Weiss 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/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35. Development, Ecology and the Environment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Edward B. Barbier and Jacob P. Hochard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/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36. Competition, Competition Policy, Competitiveness, Globalisation and Development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Ajit Singh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/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37. Knowledge Governance: Intellectual Property Management for Development and the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600">
                <a:latin typeface="Arial" panose="020B0604020202020204" pitchFamily="34" charset="0"/>
              </a:rPr>
              <a:t>Public Interest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Leonardo Burlamaqui 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/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38. Legal Structures and Economic Development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Jürgen G. Backhaus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/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39. Deindustrialisation and Premature Deindustrialisation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Fiona Tregenna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/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40. The Post-Soviet Industrial Extinctions and the Rise of Jihadi Terrorism in the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600">
                <a:latin typeface="Arial" panose="020B0604020202020204" pitchFamily="34" charset="0"/>
              </a:rPr>
              <a:t>North Caucasus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Georgi Derluguian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/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41. Epilogue: The Future of Economic Development between Utopias and Dystopias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Sylvi Endresen, Ioan Ianos, Erik S. Reinert and Andrea Saltelli</a:t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/>
            </a:r>
            <a:br>
              <a:rPr lang="en-US" altLang="nb-NO" sz="1600">
                <a:latin typeface="Arial" panose="020B0604020202020204" pitchFamily="34" charset="0"/>
              </a:rPr>
            </a:br>
            <a:r>
              <a:rPr lang="en-US" altLang="nb-NO" sz="1600">
                <a:latin typeface="Arial" panose="020B0604020202020204" pitchFamily="34" charset="0"/>
              </a:rPr>
              <a:t>Index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nb-NO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b="1">
                <a:latin typeface="Times New Roman" panose="02020603050405020304" pitchFamily="18" charset="0"/>
                <a:cs typeface="Times New Roman" panose="02020603050405020304" pitchFamily="18" charset="0"/>
              </a:rPr>
              <a:t>A time of ideological shifts.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4070" y="1143000"/>
            <a:ext cx="8229600" cy="5089525"/>
          </a:xfrm>
        </p:spPr>
        <p:txBody>
          <a:bodyPr/>
          <a:lstStyle/>
          <a:p>
            <a:pPr eaLnBrk="1" hangingPunct="1"/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US: The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ideological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extremes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Trump and Sanders –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agree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free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trade is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longer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good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the US 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the US (private)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inefficient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(Trump later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changed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b).</a:t>
            </a:r>
          </a:p>
          <a:p>
            <a:pPr eaLnBrk="1" hangingPunct="1"/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UK: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Brexit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EU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periphery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sinking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deeply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debt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getting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poorer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Greece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Italy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Spain, Portugal).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tel 1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295400"/>
          </a:xfrm>
        </p:spPr>
        <p:txBody>
          <a:bodyPr/>
          <a:lstStyle/>
          <a:p>
            <a:pPr eaLnBrk="1" hangingPunct="1"/>
            <a:r>
              <a:rPr lang="nb-NO" altLang="nb-NO" b="1">
                <a:latin typeface="Times New Roman" panose="02020603050405020304" pitchFamily="18" charset="0"/>
                <a:cs typeface="Times New Roman" panose="02020603050405020304" pitchFamily="18" charset="0"/>
              </a:rPr>
              <a:t>An 1848 moment….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420938"/>
            <a:ext cx="8229600" cy="3705225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nb-NO" altLang="nb-NO">
                <a:latin typeface="Times New Roman" panose="02020603050405020304" pitchFamily="18" charset="0"/>
                <a:cs typeface="Times New Roman" panose="02020603050405020304" pitchFamily="18" charset="0"/>
              </a:rPr>
              <a:t>…when the old order collapses because it is attecked from the political right and the political left </a:t>
            </a:r>
            <a:r>
              <a:rPr lang="nb-NO" altLang="nb-NO" i="1">
                <a:latin typeface="Times New Roman" panose="02020603050405020304" pitchFamily="18" charset="0"/>
                <a:cs typeface="Times New Roman" panose="02020603050405020304" pitchFamily="18" charset="0"/>
              </a:rPr>
              <a:t>at the same time.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nb-NO" altLang="nb-NO">
                <a:latin typeface="Times New Roman" panose="02020603050405020304" pitchFamily="18" charset="0"/>
                <a:cs typeface="Times New Roman" panose="02020603050405020304" pitchFamily="18" charset="0"/>
              </a:rPr>
              <a:t>Overly abstract theories collapse. The old elites are under attack from «all sides».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11" y="0"/>
            <a:ext cx="77465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12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7200" b="1">
                <a:latin typeface="Times New Roman" pitchFamily="18" charset="0"/>
                <a:cs typeface="Times New Roman" pitchFamily="18" charset="0"/>
              </a:rPr>
              <a:t>The ’1848 moment’:</a:t>
            </a:r>
          </a:p>
        </p:txBody>
      </p:sp>
      <p:sp>
        <p:nvSpPr>
          <p:cNvPr id="11267" name="Plassholder for innhold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/>
              <a:t>‘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It often happens that the universal beliefs of one age of mankind – a belief from which no one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, nor without an extraordinary effort of genius and courage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could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at the time be free – becomes to a subsequent age so palpable an absurdity, that the only difficulty then is to imagine how such a thing can ever have appeared credible...It looks like one of the crude fancies of childhood, instantly corrected by a word from any grown person.’ 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	John Stuart Mill, 1848.</a:t>
            </a:r>
            <a:endParaRPr lang="nb-NO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400"/>
          </a:xfrm>
        </p:spPr>
        <p:txBody>
          <a:bodyPr/>
          <a:lstStyle/>
          <a:p>
            <a:pPr eaLnBrk="1" hangingPunct="1"/>
            <a:r>
              <a:rPr lang="nb-NO" altLang="nb-NO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The 1848 Generation: three books – all from 1848 – covering the political spectrum from left to right, all recanting David Ricardo (i.e. creating less abstract theories).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439261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Marx &amp; Engels, </a:t>
            </a:r>
            <a:r>
              <a:rPr lang="nb-NO" sz="3600" i="1" dirty="0" err="1">
                <a:latin typeface="Times New Roman" pitchFamily="18" charset="0"/>
                <a:cs typeface="Times New Roman" pitchFamily="18" charset="0"/>
              </a:rPr>
              <a:t>Communist</a:t>
            </a:r>
            <a:r>
              <a:rPr lang="nb-NO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i="1" dirty="0" err="1">
                <a:latin typeface="Times New Roman" pitchFamily="18" charset="0"/>
                <a:cs typeface="Times New Roman" pitchFamily="18" charset="0"/>
              </a:rPr>
              <a:t>Manifesto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Marx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so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radical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flee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to England.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Bruno Hildebrand, 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Economics of the Present and the Future.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H. was so conservative he fled to Switzerland.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John Stuart Mill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, Principles of Political Economy.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English liberalism recanted on free trade!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500"/>
          </a:xfrm>
        </p:spPr>
        <p:txBody>
          <a:bodyPr/>
          <a:lstStyle/>
          <a:p>
            <a:pPr eaLnBrk="1" hangingPunct="1"/>
            <a:r>
              <a:rPr lang="nb-NO" altLang="nb-NO" b="1">
                <a:latin typeface="Times New Roman" panose="02020603050405020304" pitchFamily="18" charset="0"/>
                <a:cs typeface="Times New Roman" panose="02020603050405020304" pitchFamily="18" charset="0"/>
              </a:rPr>
              <a:t>The crisis that started in the 3rd World is now reaching the West.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205038"/>
            <a:ext cx="8229600" cy="4176712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 World 1970s: De-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industrialization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falling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wages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disappearing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middle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Latin American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countries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World 1990s: Massive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destruction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industry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former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Soviet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Block.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collapse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World 2010s: De-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industrialization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falling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wages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disappearing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middle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Brexit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Trump/Sanders.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nb-NO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06400" y="177800"/>
          <a:ext cx="8331200" cy="642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350" y="603250"/>
            <a:ext cx="3797300" cy="565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903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2" y="476672"/>
            <a:ext cx="4104456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0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1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4000" dirty="0"/>
              <a:t/>
            </a:r>
            <a:br>
              <a:rPr lang="nb-NO" sz="4000" dirty="0"/>
            </a:br>
            <a:r>
              <a:rPr lang="nb-NO" sz="4000" dirty="0">
                <a:latin typeface="Times New Roman" pitchFamily="18" charset="0"/>
                <a:cs typeface="Times New Roman" pitchFamily="18" charset="0"/>
              </a:rPr>
              <a:t>Harold </a:t>
            </a:r>
            <a:r>
              <a:rPr lang="nb-NO" sz="4000" dirty="0" err="1">
                <a:latin typeface="Times New Roman" pitchFamily="18" charset="0"/>
                <a:cs typeface="Times New Roman" pitchFamily="18" charset="0"/>
              </a:rPr>
              <a:t>Innis</a:t>
            </a:r>
            <a:r>
              <a:rPr lang="nb-NO" sz="4000" dirty="0">
                <a:latin typeface="Times New Roman" pitchFamily="18" charset="0"/>
                <a:cs typeface="Times New Roman" pitchFamily="18" charset="0"/>
              </a:rPr>
              <a:t>’ (1894-1952) </a:t>
            </a:r>
            <a:r>
              <a:rPr lang="nb-NO" sz="4000" dirty="0" err="1">
                <a:latin typeface="Times New Roman" pitchFamily="18" charset="0"/>
                <a:cs typeface="Times New Roman" pitchFamily="18" charset="0"/>
              </a:rPr>
              <a:t>dynamic</a:t>
            </a:r>
            <a:r>
              <a:rPr lang="nb-NO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4000" dirty="0" err="1">
                <a:latin typeface="Times New Roman" pitchFamily="18" charset="0"/>
                <a:cs typeface="Times New Roman" pitchFamily="18" charset="0"/>
              </a:rPr>
              <a:t>taxonomy</a:t>
            </a:r>
            <a:r>
              <a:rPr lang="nb-NO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40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4000" dirty="0" err="1">
                <a:latin typeface="Times New Roman" pitchFamily="18" charset="0"/>
                <a:cs typeface="Times New Roman" pitchFamily="18" charset="0"/>
              </a:rPr>
              <a:t>knowledge</a:t>
            </a:r>
            <a:r>
              <a:rPr lang="nb-NO" sz="40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nb-NO" sz="4000" dirty="0">
                <a:latin typeface="Times New Roman" pitchFamily="18" charset="0"/>
                <a:cs typeface="Times New Roman" pitchFamily="18" charset="0"/>
              </a:rPr>
            </a:br>
            <a:r>
              <a:rPr lang="nb-NO" sz="4000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4625975"/>
          </a:xfrm>
        </p:spPr>
        <p:txBody>
          <a:bodyPr rtlCol="0">
            <a:normAutofit fontScale="92500" lnSpcReduction="10000"/>
          </a:bodyPr>
          <a:lstStyle/>
          <a:p>
            <a:pPr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Science,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communicated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nb-NO" b="1" dirty="0">
                <a:latin typeface="Times New Roman" pitchFamily="18" charset="0"/>
                <a:cs typeface="Times New Roman" pitchFamily="18" charset="0"/>
              </a:rPr>
              <a:t>’Latin’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gets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more and more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abstract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enters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alliances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political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elites (T.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Veblen’s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i="1" dirty="0" err="1">
                <a:latin typeface="Times New Roman" pitchFamily="18" charset="0"/>
                <a:cs typeface="Times New Roman" pitchFamily="18" charset="0"/>
              </a:rPr>
              <a:t>vested</a:t>
            </a:r>
            <a:r>
              <a:rPr lang="nb-NO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i="1" dirty="0" err="1">
                <a:latin typeface="Times New Roman" pitchFamily="18" charset="0"/>
                <a:cs typeface="Times New Roman" pitchFamily="18" charset="0"/>
              </a:rPr>
              <a:t>interests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Resistance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ruling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paradigm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elites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builds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up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among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b="1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nb-NO" b="1" dirty="0" err="1">
                <a:latin typeface="Times New Roman" pitchFamily="18" charset="0"/>
                <a:cs typeface="Times New Roman" pitchFamily="18" charset="0"/>
              </a:rPr>
              <a:t>vernacular</a:t>
            </a:r>
            <a:r>
              <a:rPr lang="nb-NO" b="1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those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do not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write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Latin) and an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overthrow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may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take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place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after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shock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system</a:t>
            </a:r>
            <a:r>
              <a:rPr lang="nb-NO" dirty="0"/>
              <a:t>.  </a:t>
            </a:r>
          </a:p>
          <a:p>
            <a:pPr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Western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Civilization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again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again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saved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by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knowledge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for a time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only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survives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periphery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. 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b="1" dirty="0">
                <a:latin typeface="Times New Roman" pitchFamily="18" charset="0"/>
              </a:rPr>
              <a:t>The </a:t>
            </a:r>
            <a:r>
              <a:rPr lang="nb-NO" b="1" dirty="0" err="1">
                <a:latin typeface="Times New Roman" pitchFamily="18" charset="0"/>
              </a:rPr>
              <a:t>Cyclical</a:t>
            </a:r>
            <a:r>
              <a:rPr lang="nb-NO" b="1" dirty="0">
                <a:latin typeface="Times New Roman" pitchFamily="18" charset="0"/>
              </a:rPr>
              <a:t> </a:t>
            </a:r>
            <a:r>
              <a:rPr lang="nb-NO" b="1" dirty="0" err="1">
                <a:latin typeface="Times New Roman" pitchFamily="18" charset="0"/>
              </a:rPr>
              <a:t>Movements</a:t>
            </a:r>
            <a:r>
              <a:rPr lang="nb-NO" b="1" dirty="0">
                <a:latin typeface="Times New Roman" pitchFamily="18" charset="0"/>
              </a:rPr>
              <a:t> </a:t>
            </a:r>
            <a:r>
              <a:rPr lang="nb-NO" b="1" dirty="0" err="1">
                <a:latin typeface="Times New Roman" pitchFamily="18" charset="0"/>
              </a:rPr>
              <a:t>of</a:t>
            </a:r>
            <a:r>
              <a:rPr lang="nb-NO" b="1" dirty="0">
                <a:latin typeface="Times New Roman" pitchFamily="18" charset="0"/>
              </a:rPr>
              <a:t> </a:t>
            </a:r>
            <a:r>
              <a:rPr lang="nb-NO" b="1" dirty="0" err="1">
                <a:latin typeface="Times New Roman" pitchFamily="18" charset="0"/>
              </a:rPr>
              <a:t>Economic</a:t>
            </a:r>
            <a:r>
              <a:rPr lang="nb-NO" b="1" dirty="0">
                <a:latin typeface="Times New Roman" pitchFamily="18" charset="0"/>
              </a:rPr>
              <a:t> </a:t>
            </a:r>
            <a:r>
              <a:rPr lang="nb-NO" b="1" dirty="0" err="1">
                <a:latin typeface="Times New Roman" pitchFamily="18" charset="0"/>
              </a:rPr>
              <a:t>Theory</a:t>
            </a:r>
            <a:r>
              <a:rPr lang="nb-NO" b="1" dirty="0">
                <a:latin typeface="Times New Roman" pitchFamily="18" charset="0"/>
              </a:rPr>
              <a:t>. </a:t>
            </a:r>
            <a:r>
              <a:rPr lang="nb-NO" b="1" dirty="0"/>
              <a:t> </a:t>
            </a:r>
            <a:endParaRPr lang="en-US" b="1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en-GB" sz="2200" u="sng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sz="2400" u="sng" dirty="0">
                <a:latin typeface="Times New Roman" pitchFamily="18" charset="0"/>
                <a:cs typeface="Times New Roman" pitchFamily="18" charset="0"/>
              </a:rPr>
              <a:t>School 	Starting point		Peak 		Death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Physiocracy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	Quesnay 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1758		1760s		ca. </a:t>
            </a:r>
            <a:r>
              <a:rPr lang="nb-NO" sz="2400">
                <a:latin typeface="Times New Roman" pitchFamily="18" charset="0"/>
                <a:cs typeface="Times New Roman" pitchFamily="18" charset="0"/>
              </a:rPr>
              <a:t>1789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nb-NO" sz="2000" dirty="0">
                <a:latin typeface="Times New Roman" pitchFamily="18" charset="0"/>
                <a:cs typeface="Times New Roman" pitchFamily="18" charset="0"/>
              </a:rPr>
              <a:t>(’Rule of Nature’)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Classical 	Ricardo 1817		1840s		ca. 1895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Economics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Neoclassical 	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Samuelson 1948	1990s		NOW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synthesis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dirty="0"/>
              <a:t> </a:t>
            </a: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upload.wikimedia.org/wikipedia/commons/thumb/1/11/Frdli.jpg/180px-Frdl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2319338"/>
            <a:ext cx="2828925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4" descr="http://upload.wikimedia.org/wikipedia/commons/thumb/4/48/Friedrich_List_%28timbre_RFA%29.jpg/220px-Friedrich_List_%28timbre_RFA%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3" y="2319338"/>
            <a:ext cx="4137025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kstSylinder 1"/>
          <p:cNvSpPr txBox="1">
            <a:spLocks noChangeArrowheads="1"/>
          </p:cNvSpPr>
          <p:nvPr/>
        </p:nvSpPr>
        <p:spPr bwMode="auto">
          <a:xfrm>
            <a:off x="962025" y="836613"/>
            <a:ext cx="739933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</a:t>
            </a:r>
            <a:r>
              <a:rPr lang="nb-NO" alt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alt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‘</a:t>
            </a:r>
            <a:r>
              <a:rPr lang="nb-NO" alt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isomorhism</a:t>
            </a:r>
            <a:r>
              <a:rPr lang="nb-NO" alt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nb-NO" alt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nb-NO" alt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communism</a:t>
            </a:r>
            <a:r>
              <a:rPr lang="nb-NO" alt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Western </a:t>
            </a:r>
            <a:r>
              <a:rPr lang="nb-NO" alt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capitalism</a:t>
            </a:r>
            <a:r>
              <a:rPr lang="nb-NO" alt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836613"/>
            <a:ext cx="60483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566</Words>
  <Application>Microsoft Macintosh PowerPoint</Application>
  <PresentationFormat>On-screen Show (4:3)</PresentationFormat>
  <Paragraphs>80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time of ideological shifts.</vt:lpstr>
      <vt:lpstr>An 1848 moment….</vt:lpstr>
      <vt:lpstr>PowerPoint Presentation</vt:lpstr>
      <vt:lpstr>The ’1848 moment’:</vt:lpstr>
      <vt:lpstr>The 1848 Generation: three books – all from 1848 – covering the political spectrum from left to right, all recanting David Ricardo (i.e. creating less abstract theories).  </vt:lpstr>
      <vt:lpstr>The crisis that started in the 3rd World is now reaching the West.</vt:lpstr>
      <vt:lpstr>PowerPoint Presentation</vt:lpstr>
      <vt:lpstr>PowerPoint Presentation</vt:lpstr>
      <vt:lpstr>PowerPoint Presentation</vt:lpstr>
      <vt:lpstr> Harold Innis’ (1894-1952) dynamic taxonomy of knowledge.  </vt:lpstr>
      <vt:lpstr>The Cyclical Movements of Economic Theory.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Modernizing Russia: Round III.</dc:title>
  <dc:creator>Bruker</dc:creator>
  <cp:lastModifiedBy>Ingrid Harvold Kvangraven</cp:lastModifiedBy>
  <cp:revision>101</cp:revision>
  <cp:lastPrinted>2011-11-07T17:53:28Z</cp:lastPrinted>
  <dcterms:created xsi:type="dcterms:W3CDTF">2010-09-05T13:07:11Z</dcterms:created>
  <dcterms:modified xsi:type="dcterms:W3CDTF">2017-01-23T15:50:36Z</dcterms:modified>
</cp:coreProperties>
</file>